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8" r:id="rId2"/>
    <p:sldId id="375" r:id="rId3"/>
    <p:sldId id="311" r:id="rId4"/>
    <p:sldId id="295" r:id="rId5"/>
    <p:sldId id="310" r:id="rId6"/>
    <p:sldId id="400" r:id="rId7"/>
    <p:sldId id="391" r:id="rId8"/>
    <p:sldId id="392" r:id="rId9"/>
    <p:sldId id="393" r:id="rId10"/>
    <p:sldId id="394" r:id="rId11"/>
    <p:sldId id="398" r:id="rId12"/>
    <p:sldId id="395" r:id="rId13"/>
    <p:sldId id="397" r:id="rId14"/>
    <p:sldId id="396" r:id="rId15"/>
    <p:sldId id="403" r:id="rId16"/>
    <p:sldId id="402" r:id="rId17"/>
    <p:sldId id="399" r:id="rId18"/>
    <p:sldId id="40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3300"/>
    <a:srgbClr val="339966"/>
    <a:srgbClr val="381C00"/>
    <a:srgbClr val="FFF7DF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6522" autoAdjust="0"/>
  </p:normalViewPr>
  <p:slideViewPr>
    <p:cSldViewPr>
      <p:cViewPr>
        <p:scale>
          <a:sx n="102" d="100"/>
          <a:sy n="102" d="100"/>
        </p:scale>
        <p:origin x="-27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2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8E2C006-48B0-405D-B086-1FF1927895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68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09800" y="533400"/>
            <a:ext cx="2438400" cy="198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" y="2819400"/>
            <a:ext cx="6477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FC97E04-CCC9-40DC-AD4C-920345FD07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223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1956C3-BC0A-4172-AD40-7DD060E83085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08200" y="533400"/>
            <a:ext cx="2641600" cy="19812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C7017D-AC99-4F5B-8407-798EF821641E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08200" y="533400"/>
            <a:ext cx="2641600" cy="19812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Beneficial</a:t>
            </a:r>
            <a:r>
              <a:rPr lang="en-US" altLang="en-US" baseline="0" dirty="0" smtClean="0"/>
              <a:t> to one’s own writing career; personal benefits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C7017D-AC99-4F5B-8407-798EF821641E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08200" y="533400"/>
            <a:ext cx="2641600" cy="19812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Beneficial</a:t>
            </a:r>
            <a:r>
              <a:rPr lang="en-US" altLang="en-US" baseline="0" dirty="0" smtClean="0"/>
              <a:t> to one’s own writing career; personal benefits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C7017D-AC99-4F5B-8407-798EF821641E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08200" y="533400"/>
            <a:ext cx="2641600" cy="19812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A recommended essay</a:t>
            </a:r>
            <a:r>
              <a:rPr lang="en-US" altLang="en-US" baseline="0" dirty="0" smtClean="0"/>
              <a:t> with guidelines for writing reviews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C7017D-AC99-4F5B-8407-798EF821641E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08200" y="533400"/>
            <a:ext cx="2641600" cy="19812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C7017D-AC99-4F5B-8407-798EF821641E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08200" y="533400"/>
            <a:ext cx="2641600" cy="19812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aseline="0" dirty="0" smtClean="0"/>
              <a:t>For </a:t>
            </a:r>
            <a:r>
              <a:rPr lang="en-US" altLang="en-US" baseline="0" dirty="0" smtClean="0"/>
              <a:t>my own blog, one of my deliberate aims was to keep my standards </a:t>
            </a:r>
            <a:r>
              <a:rPr lang="en-US" altLang="en-US" baseline="0" dirty="0" smtClean="0"/>
              <a:t>the same as I’d use for professional reviews.  </a:t>
            </a:r>
            <a:r>
              <a:rPr lang="en-US" altLang="en-US" baseline="0" dirty="0" smtClean="0"/>
              <a:t>It was started 9 years ago, when book blogs were fairly new and being dissed by the literati.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C7017D-AC99-4F5B-8407-798EF821641E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08200" y="533400"/>
            <a:ext cx="2641600" cy="19812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HF blogs with a variety</a:t>
            </a:r>
            <a:r>
              <a:rPr lang="en-US" altLang="en-US" baseline="0" dirty="0" smtClean="0"/>
              <a:t> of different focuses &amp; styles.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More formal</a:t>
            </a:r>
            <a:r>
              <a:rPr lang="en-US" altLang="en-US" baseline="0" dirty="0" smtClean="0"/>
              <a:t> reviews </a:t>
            </a:r>
            <a:r>
              <a:rPr lang="en-US" altLang="en-US" baseline="0" dirty="0" smtClean="0"/>
              <a:t>vs. chatty and </a:t>
            </a:r>
            <a:r>
              <a:rPr lang="en-US" altLang="en-US" baseline="0" dirty="0" smtClean="0"/>
              <a:t>informative.  See sidebar on my blog for more.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C7017D-AC99-4F5B-8407-798EF821641E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08200" y="533400"/>
            <a:ext cx="2641600" cy="19812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C7017D-AC99-4F5B-8407-798EF821641E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08200" y="533400"/>
            <a:ext cx="2641600" cy="19812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C7017D-AC99-4F5B-8407-798EF821641E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08200" y="533400"/>
            <a:ext cx="2641600" cy="19812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5465DF-1243-427B-96FB-FC9EAA9279ED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08200" y="533400"/>
            <a:ext cx="2641600" cy="19812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C3090F-D730-440F-8F16-D594448AD4AC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49500" y="228600"/>
            <a:ext cx="2235200" cy="16764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6629400" cy="6172200"/>
          </a:xfrm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71EADC-EF16-4E5C-8C5F-484553B9D3E3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08200" y="533400"/>
            <a:ext cx="2641600" cy="19812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82D341-E090-4110-B0D3-FA5C2F5FAFD3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08200" y="533400"/>
            <a:ext cx="2641600" cy="19812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3AD992-77E2-4046-90CC-8DCF2B5DD3B9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08200" y="533400"/>
            <a:ext cx="2641600" cy="19812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There</a:t>
            </a:r>
            <a:r>
              <a:rPr lang="en-US" altLang="en-US" baseline="0" dirty="0" smtClean="0"/>
              <a:t> has to be a cutoff point.  What about YA books?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3AD992-77E2-4046-90CC-8DCF2B5DD3B9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08200" y="533400"/>
            <a:ext cx="2641600" cy="19812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There</a:t>
            </a:r>
            <a:r>
              <a:rPr lang="en-US" altLang="en-US" baseline="0" dirty="0" smtClean="0"/>
              <a:t> has to be a cutoff point.  What about YA books?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C7017D-AC99-4F5B-8407-798EF821641E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08200" y="533400"/>
            <a:ext cx="2641600" cy="19812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C7017D-AC99-4F5B-8407-798EF821641E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08200" y="533400"/>
            <a:ext cx="2641600" cy="19812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Beneficial to a field; professional benefits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C3809-8AD2-402E-9573-DE41CD1AC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33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B5151-BA89-4DCF-ACF5-7B646097C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62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BBC22-16EE-4ECA-9F39-F0A002E490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655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51972-A74A-4680-981D-0D54768012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18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46941-F7BA-41BD-98B7-7395C9B564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48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163F5-CC66-4EBA-B159-58939889D2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175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F0989-4FA3-417C-93B4-48932C44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38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305E2-6E06-437B-929F-EE9CD45FA9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49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F29C9-53C7-4327-8D2C-6F83273B41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18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7160B-AEF6-43AE-B3D6-F5142BB164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69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41A95-E845-4D11-99F2-B41CAAA13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41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04A81-29FC-4890-9905-2236D89392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73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F867867-DE0D-4DB1-A378-146EAE5E53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etgalley.com/recipes-for-success-8-tips-for-writing-good-boo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unabridged-expression.blogspot.com/" TargetMode="External"/><Relationship Id="rId3" Type="http://schemas.openxmlformats.org/officeDocument/2006/relationships/hyperlink" Target="http://www.readingthepast.com/" TargetMode="External"/><Relationship Id="rId7" Type="http://schemas.openxmlformats.org/officeDocument/2006/relationships/hyperlink" Target="http://www.novelpastimes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hechildrenswar.blogspot.com/" TargetMode="External"/><Relationship Id="rId5" Type="http://schemas.openxmlformats.org/officeDocument/2006/relationships/hyperlink" Target="http://www.novelhistorian.com/" TargetMode="External"/><Relationship Id="rId4" Type="http://schemas.openxmlformats.org/officeDocument/2006/relationships/hyperlink" Target="http://www.historicalnovels.info/" TargetMode="External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kidlitosphere.org/blogger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838200"/>
            <a:ext cx="85344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400" b="1" dirty="0" smtClean="0">
                <a:solidFill>
                  <a:srgbClr val="381C00"/>
                </a:solidFill>
                <a:latin typeface="Minion Pro" pitchFamily="18" charset="0"/>
              </a:rPr>
              <a:t>Introducing myself</a:t>
            </a: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304800" y="304800"/>
            <a:ext cx="8534400" cy="6248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Text Box 20"/>
          <p:cNvSpPr txBox="1">
            <a:spLocks noChangeArrowheads="1"/>
          </p:cNvSpPr>
          <p:nvPr/>
        </p:nvSpPr>
        <p:spPr bwMode="auto">
          <a:xfrm>
            <a:off x="609600" y="1828800"/>
            <a:ext cx="76962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3600" dirty="0"/>
          </a:p>
        </p:txBody>
      </p:sp>
      <p:pic>
        <p:nvPicPr>
          <p:cNvPr id="1026" name="Picture 2" descr="Historical Fiction II: A Guide to the Gen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94249"/>
            <a:ext cx="1448753" cy="218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NR Issue 71, February 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41014"/>
            <a:ext cx="1647825" cy="214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47d7bb39-3c79-441c-8886-17e04d409b13" descr="301817D2E9004338A7E0CC1811BC4BD1@RI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05400"/>
            <a:ext cx="4299733" cy="97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 descr="Image result for historical fiction a guide to the gen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7" name="Picture 9" descr="Image result for booth library ei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053202"/>
            <a:ext cx="2211111" cy="152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booklistonline.com/The-Japanese-Lover-Isabel-Allende/Images/3390/33916/c1Oc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1749381" cy="232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8938" y="176213"/>
            <a:ext cx="8534400" cy="1804987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solidFill>
                  <a:srgbClr val="381C00"/>
                </a:solidFill>
              </a:rPr>
              <a:t>Why write reviews?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7848600" cy="3863975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381C00"/>
                </a:solidFill>
                <a:ea typeface="Batang" pitchFamily="18" charset="-127"/>
              </a:rPr>
              <a:t>Sharpen </a:t>
            </a:r>
            <a:r>
              <a:rPr lang="en-US" altLang="en-US" sz="2800" dirty="0">
                <a:solidFill>
                  <a:srgbClr val="381C00"/>
                </a:solidFill>
                <a:ea typeface="Batang" pitchFamily="18" charset="-127"/>
              </a:rPr>
              <a:t>your critical evaluation skills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381C00"/>
                </a:solidFill>
                <a:ea typeface="Batang" pitchFamily="18" charset="-127"/>
              </a:rPr>
              <a:t>Develop </a:t>
            </a:r>
            <a:r>
              <a:rPr lang="en-US" altLang="en-US" sz="2800" dirty="0">
                <a:solidFill>
                  <a:srgbClr val="381C00"/>
                </a:solidFill>
                <a:ea typeface="Batang" pitchFamily="18" charset="-127"/>
              </a:rPr>
              <a:t>stronger techniques for writing clearly and </a:t>
            </a:r>
            <a:r>
              <a:rPr lang="en-US" altLang="en-US" sz="2800" dirty="0" smtClean="0">
                <a:solidFill>
                  <a:srgbClr val="381C00"/>
                </a:solidFill>
                <a:ea typeface="Batang" pitchFamily="18" charset="-127"/>
              </a:rPr>
              <a:t>concisely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381C00"/>
                </a:solidFill>
                <a:ea typeface="Batang" pitchFamily="18" charset="-127"/>
              </a:rPr>
              <a:t>Keep up with authors and genre trends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381C00"/>
                </a:solidFill>
                <a:ea typeface="Batang" pitchFamily="18" charset="-127"/>
              </a:rPr>
              <a:t>Expand your reading horizons</a:t>
            </a:r>
            <a:endParaRPr lang="en-US" altLang="en-US" sz="2800" dirty="0">
              <a:solidFill>
                <a:srgbClr val="381C00"/>
              </a:solidFill>
              <a:ea typeface="Batang" pitchFamily="18" charset="-127"/>
            </a:endParaRPr>
          </a:p>
          <a:p>
            <a:pPr marL="457200" indent="-457200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dirty="0">
                <a:solidFill>
                  <a:srgbClr val="381C00"/>
                </a:solidFill>
                <a:ea typeface="Batang" pitchFamily="18" charset="-127"/>
              </a:rPr>
              <a:t>Record impressions of </a:t>
            </a:r>
            <a:r>
              <a:rPr lang="en-US" altLang="en-US" sz="2800" dirty="0" smtClean="0">
                <a:solidFill>
                  <a:srgbClr val="381C00"/>
                </a:solidFill>
                <a:ea typeface="Batang" pitchFamily="18" charset="-127"/>
              </a:rPr>
              <a:t>what </a:t>
            </a:r>
            <a:r>
              <a:rPr lang="en-US" altLang="en-US" sz="2800" dirty="0">
                <a:solidFill>
                  <a:srgbClr val="381C00"/>
                </a:solidFill>
                <a:ea typeface="Batang" pitchFamily="18" charset="-127"/>
              </a:rPr>
              <a:t>you’ve read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dirty="0">
                <a:solidFill>
                  <a:srgbClr val="381C00"/>
                </a:solidFill>
                <a:ea typeface="Batang" pitchFamily="18" charset="-127"/>
              </a:rPr>
              <a:t>Meet </a:t>
            </a:r>
            <a:r>
              <a:rPr lang="en-US" altLang="en-US" sz="2800" dirty="0" smtClean="0">
                <a:solidFill>
                  <a:srgbClr val="381C00"/>
                </a:solidFill>
                <a:ea typeface="Batang" pitchFamily="18" charset="-127"/>
              </a:rPr>
              <a:t>others with similar reading tastes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381C00"/>
                </a:solidFill>
                <a:ea typeface="Batang" pitchFamily="18" charset="-127"/>
              </a:rPr>
              <a:t>Make a lot of money</a:t>
            </a:r>
            <a:endParaRPr lang="en-US" altLang="en-US" sz="2800" dirty="0">
              <a:solidFill>
                <a:srgbClr val="381C00"/>
              </a:solidFill>
              <a:ea typeface="Batang" pitchFamily="18" charset="-127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2800" dirty="0" smtClean="0">
              <a:solidFill>
                <a:srgbClr val="381C00"/>
              </a:solidFill>
              <a:ea typeface="Batang" pitchFamily="18" charset="-127"/>
            </a:endParaRPr>
          </a:p>
        </p:txBody>
      </p:sp>
      <p:sp>
        <p:nvSpPr>
          <p:cNvPr id="4100" name="AutoShape 6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1" name="AutoShape 8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AutoShape 10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155575" y="-2560638"/>
            <a:ext cx="7496175" cy="53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5" name="AutoShape 15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6" name="AutoShape 17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7" name="AutoShape 19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0865161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8938" y="176213"/>
            <a:ext cx="8534400" cy="1804987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solidFill>
                  <a:srgbClr val="381C00"/>
                </a:solidFill>
              </a:rPr>
              <a:t>Why write reviews?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7848600" cy="3863975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381C00"/>
                </a:solidFill>
                <a:ea typeface="Batang" pitchFamily="18" charset="-127"/>
              </a:rPr>
              <a:t>Sharpen </a:t>
            </a:r>
            <a:r>
              <a:rPr lang="en-US" altLang="en-US" sz="2800" dirty="0">
                <a:solidFill>
                  <a:srgbClr val="381C00"/>
                </a:solidFill>
                <a:ea typeface="Batang" pitchFamily="18" charset="-127"/>
              </a:rPr>
              <a:t>your critical evaluation skills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381C00"/>
                </a:solidFill>
                <a:ea typeface="Batang" pitchFamily="18" charset="-127"/>
              </a:rPr>
              <a:t>Develop </a:t>
            </a:r>
            <a:r>
              <a:rPr lang="en-US" altLang="en-US" sz="2800" dirty="0">
                <a:solidFill>
                  <a:srgbClr val="381C00"/>
                </a:solidFill>
                <a:ea typeface="Batang" pitchFamily="18" charset="-127"/>
              </a:rPr>
              <a:t>stronger techniques for writing clearly and </a:t>
            </a:r>
            <a:r>
              <a:rPr lang="en-US" altLang="en-US" sz="2800" dirty="0" smtClean="0">
                <a:solidFill>
                  <a:srgbClr val="381C00"/>
                </a:solidFill>
                <a:ea typeface="Batang" pitchFamily="18" charset="-127"/>
              </a:rPr>
              <a:t>concisely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381C00"/>
                </a:solidFill>
                <a:ea typeface="Batang" pitchFamily="18" charset="-127"/>
              </a:rPr>
              <a:t>Keep up with authors and genre trends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381C00"/>
                </a:solidFill>
                <a:ea typeface="Batang" pitchFamily="18" charset="-127"/>
              </a:rPr>
              <a:t>Expand your reading horizons</a:t>
            </a:r>
            <a:endParaRPr lang="en-US" altLang="en-US" sz="2800" dirty="0">
              <a:solidFill>
                <a:srgbClr val="381C00"/>
              </a:solidFill>
              <a:ea typeface="Batang" pitchFamily="18" charset="-127"/>
            </a:endParaRPr>
          </a:p>
          <a:p>
            <a:pPr marL="457200" indent="-457200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dirty="0">
                <a:solidFill>
                  <a:srgbClr val="381C00"/>
                </a:solidFill>
                <a:ea typeface="Batang" pitchFamily="18" charset="-127"/>
              </a:rPr>
              <a:t>Record impressions of </a:t>
            </a:r>
            <a:r>
              <a:rPr lang="en-US" altLang="en-US" sz="2800" dirty="0" smtClean="0">
                <a:solidFill>
                  <a:srgbClr val="381C00"/>
                </a:solidFill>
                <a:ea typeface="Batang" pitchFamily="18" charset="-127"/>
              </a:rPr>
              <a:t>what </a:t>
            </a:r>
            <a:r>
              <a:rPr lang="en-US" altLang="en-US" sz="2800" dirty="0">
                <a:solidFill>
                  <a:srgbClr val="381C00"/>
                </a:solidFill>
                <a:ea typeface="Batang" pitchFamily="18" charset="-127"/>
              </a:rPr>
              <a:t>you’ve read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dirty="0">
                <a:solidFill>
                  <a:srgbClr val="381C00"/>
                </a:solidFill>
                <a:ea typeface="Batang" pitchFamily="18" charset="-127"/>
              </a:rPr>
              <a:t>Meet </a:t>
            </a:r>
            <a:r>
              <a:rPr lang="en-US" altLang="en-US" sz="2800" dirty="0" smtClean="0">
                <a:solidFill>
                  <a:srgbClr val="381C00"/>
                </a:solidFill>
                <a:ea typeface="Batang" pitchFamily="18" charset="-127"/>
              </a:rPr>
              <a:t>others with similar reading tastes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strike="sngStrike" dirty="0" smtClean="0">
                <a:solidFill>
                  <a:srgbClr val="381C00"/>
                </a:solidFill>
                <a:ea typeface="Batang" pitchFamily="18" charset="-127"/>
              </a:rPr>
              <a:t>Make a lot of money</a:t>
            </a:r>
            <a:endParaRPr lang="en-US" altLang="en-US" sz="2800" strike="sngStrike" dirty="0">
              <a:solidFill>
                <a:srgbClr val="381C00"/>
              </a:solidFill>
              <a:ea typeface="Batang" pitchFamily="18" charset="-127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2800" dirty="0" smtClean="0">
              <a:solidFill>
                <a:srgbClr val="381C00"/>
              </a:solidFill>
              <a:ea typeface="Batang" pitchFamily="18" charset="-127"/>
            </a:endParaRPr>
          </a:p>
        </p:txBody>
      </p:sp>
      <p:sp>
        <p:nvSpPr>
          <p:cNvPr id="4100" name="AutoShape 6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1" name="AutoShape 8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AutoShape 10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155575" y="-2560638"/>
            <a:ext cx="7496175" cy="53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5" name="AutoShape 15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6" name="AutoShape 17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7" name="AutoShape 19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6899741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7975" y="1600199"/>
            <a:ext cx="8615363" cy="1173163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381C00"/>
                </a:solidFill>
              </a:rPr>
              <a:t>Janice </a:t>
            </a:r>
            <a:r>
              <a:rPr lang="en-US" altLang="en-US" sz="3200" dirty="0" err="1" smtClean="0">
                <a:solidFill>
                  <a:srgbClr val="381C00"/>
                </a:solidFill>
              </a:rPr>
              <a:t>Harayda</a:t>
            </a:r>
            <a:r>
              <a:rPr lang="en-US" altLang="en-US" sz="3200" dirty="0" smtClean="0">
                <a:solidFill>
                  <a:srgbClr val="381C00"/>
                </a:solidFill>
              </a:rPr>
              <a:t>:</a:t>
            </a:r>
            <a:br>
              <a:rPr lang="en-US" altLang="en-US" sz="3200" dirty="0" smtClean="0">
                <a:solidFill>
                  <a:srgbClr val="381C00"/>
                </a:solidFill>
              </a:rPr>
            </a:br>
            <a:r>
              <a:rPr lang="en-US" altLang="en-US" sz="3200" dirty="0" smtClean="0">
                <a:solidFill>
                  <a:srgbClr val="381C00"/>
                </a:solidFill>
              </a:rPr>
              <a:t>Eight tips for writing good book reviews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352800"/>
            <a:ext cx="7848600" cy="264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rgbClr val="381C00"/>
                </a:solidFill>
                <a:ea typeface="Batang" pitchFamily="18" charset="-127"/>
                <a:hlinkClick r:id="rId3"/>
              </a:rPr>
              <a:t>http://blog.netgalley.com/recipes-for-success-8-tips-for-writing-good-book</a:t>
            </a:r>
            <a:r>
              <a:rPr lang="en-US" altLang="en-US" sz="2800" dirty="0" smtClean="0">
                <a:solidFill>
                  <a:srgbClr val="381C00"/>
                </a:solidFill>
                <a:ea typeface="Batang" pitchFamily="18" charset="-127"/>
                <a:hlinkClick r:id="rId3"/>
              </a:rPr>
              <a:t>/</a:t>
            </a:r>
            <a:endParaRPr lang="en-US" altLang="en-US" sz="2800" dirty="0" smtClean="0">
              <a:solidFill>
                <a:srgbClr val="381C00"/>
              </a:solidFill>
              <a:ea typeface="Batang" pitchFamily="18" charset="-127"/>
            </a:endParaRPr>
          </a:p>
        </p:txBody>
      </p:sp>
      <p:sp>
        <p:nvSpPr>
          <p:cNvPr id="4100" name="AutoShape 6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155575" y="685800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1" name="AutoShape 8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AutoShape 10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155575" y="-2560638"/>
            <a:ext cx="7496175" cy="53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5" name="AutoShape 15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6" name="AutoShape 17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7" name="AutoShape 19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2852194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5575" y="160338"/>
            <a:ext cx="5788025" cy="1845627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381C00"/>
                </a:solidFill>
              </a:rPr>
              <a:t>More tips for historical </a:t>
            </a:r>
            <a:br>
              <a:rPr lang="en-US" altLang="en-US" sz="4000" dirty="0" smtClean="0">
                <a:solidFill>
                  <a:srgbClr val="381C00"/>
                </a:solidFill>
              </a:rPr>
            </a:br>
            <a:r>
              <a:rPr lang="en-US" altLang="en-US" sz="4000" dirty="0" smtClean="0">
                <a:solidFill>
                  <a:srgbClr val="381C00"/>
                </a:solidFill>
              </a:rPr>
              <a:t>fiction book reviews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514600"/>
            <a:ext cx="7848600" cy="37338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381C00"/>
                </a:solidFill>
                <a:ea typeface="Batang" pitchFamily="18" charset="-127"/>
              </a:rPr>
              <a:t>Mention the historical setting!</a:t>
            </a: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381C00"/>
                </a:solidFill>
                <a:ea typeface="Batang" pitchFamily="18" charset="-127"/>
              </a:rPr>
              <a:t>Balance plot and opinion</a:t>
            </a: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381C00"/>
                </a:solidFill>
                <a:ea typeface="Batang" pitchFamily="18" charset="-127"/>
              </a:rPr>
              <a:t>Back up criticism with examples</a:t>
            </a:r>
            <a:br>
              <a:rPr lang="en-US" altLang="en-US" sz="2400" dirty="0" smtClean="0">
                <a:solidFill>
                  <a:srgbClr val="381C00"/>
                </a:solidFill>
                <a:ea typeface="Batang" pitchFamily="18" charset="-127"/>
              </a:rPr>
            </a:br>
            <a:r>
              <a:rPr lang="en-US" altLang="en-US" sz="2400" dirty="0" smtClean="0">
                <a:solidFill>
                  <a:srgbClr val="381C00"/>
                </a:solidFill>
                <a:ea typeface="Batang" pitchFamily="18" charset="-127"/>
              </a:rPr>
              <a:t>(including for anachronisms)</a:t>
            </a: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381C00"/>
                </a:solidFill>
                <a:ea typeface="Batang" pitchFamily="18" charset="-127"/>
              </a:rPr>
              <a:t>Gear your reviews to your </a:t>
            </a:r>
            <a:r>
              <a:rPr lang="en-US" altLang="en-US" sz="2400" dirty="0" smtClean="0">
                <a:solidFill>
                  <a:srgbClr val="381C00"/>
                </a:solidFill>
                <a:ea typeface="Batang" pitchFamily="18" charset="-127"/>
              </a:rPr>
              <a:t>audience </a:t>
            </a:r>
            <a:endParaRPr lang="en-US" altLang="en-US" sz="2400" dirty="0" smtClean="0">
              <a:solidFill>
                <a:srgbClr val="381C00"/>
              </a:solidFill>
              <a:ea typeface="Batang" pitchFamily="18" charset="-127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381C00"/>
                </a:solidFill>
                <a:ea typeface="Batang" pitchFamily="18" charset="-127"/>
              </a:rPr>
              <a:t>Write in an engaging style</a:t>
            </a: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381C00"/>
                </a:solidFill>
                <a:ea typeface="Batang" pitchFamily="18" charset="-127"/>
              </a:rPr>
              <a:t>Judge the book in front of you </a:t>
            </a:r>
            <a:br>
              <a:rPr lang="en-US" altLang="en-US" sz="2400" dirty="0" smtClean="0">
                <a:solidFill>
                  <a:srgbClr val="381C00"/>
                </a:solidFill>
                <a:ea typeface="Batang" pitchFamily="18" charset="-127"/>
              </a:rPr>
            </a:br>
            <a:r>
              <a:rPr lang="en-US" altLang="en-US" sz="2400" dirty="0" smtClean="0">
                <a:solidFill>
                  <a:srgbClr val="381C00"/>
                </a:solidFill>
                <a:ea typeface="Batang" pitchFamily="18" charset="-127"/>
              </a:rPr>
              <a:t>(not the one you wish the author had written)</a:t>
            </a: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381C00"/>
                </a:solidFill>
                <a:ea typeface="Batang" pitchFamily="18" charset="-127"/>
              </a:rPr>
              <a:t>No spoilers!  Except when the ending is a widely-known historical fact</a:t>
            </a: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800" dirty="0" smtClean="0">
              <a:solidFill>
                <a:srgbClr val="381C00"/>
              </a:solidFill>
              <a:ea typeface="Batang" pitchFamily="18" charset="-127"/>
            </a:endParaRPr>
          </a:p>
        </p:txBody>
      </p:sp>
      <p:sp>
        <p:nvSpPr>
          <p:cNvPr id="4100" name="AutoShape 6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155575" y="685800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1" name="AutoShape 8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AutoShape 10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155575" y="-2560638"/>
            <a:ext cx="7496175" cy="53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5" name="AutoShape 15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6" name="AutoShape 17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7" name="AutoShape 19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28" name="Picture 4" descr="C:\Users\sljohnson2\AppData\Local\Microsoft\Windows\Temporary Internet Files\Content.IE5\O6RTK3VI\sandcastle-149932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24" y="990601"/>
            <a:ext cx="2438400" cy="187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6598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5575" y="312738"/>
            <a:ext cx="8531225" cy="1363662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381C00"/>
                </a:solidFill>
              </a:rPr>
              <a:t>The rise of the book blog</a:t>
            </a:r>
            <a:endParaRPr lang="en-US" alt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4100" name="AutoShape 6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155575" y="685800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1" name="AutoShape 8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AutoShape 10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155575" y="-2560638"/>
            <a:ext cx="7496175" cy="53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5" name="AutoShape 15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6" name="AutoShape 17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7" name="AutoShape 19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32" name="Picture 8" descr="http://thebooksmugglers.com/wp-content/uploads/2010/01/BookBlogCon-2010-lar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55013"/>
            <a:ext cx="2897299" cy="244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sjohnson\AppData\Local\Microsoft\Windows\Temporary Internet Files\Content.IE5\DATQ4SFD\keep-calm-and-blog-on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63" y="3806376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sjohnson\AppData\Local\Microsoft\Windows\Temporary Internet Files\Content.IE5\98DX93NL\bookblogging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829" y="1983599"/>
            <a:ext cx="1805670" cy="180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sjohnson\AppData\Local\Microsoft\Windows\Temporary Internet Files\Content.IE5\Y24UNDZA\Blogging1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00804"/>
            <a:ext cx="1995196" cy="19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sjohnson\AppData\Local\Microsoft\Windows\Temporary Internet Files\Content.IE5\9EQU8T12\i-blog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28800"/>
            <a:ext cx="2006017" cy="154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028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5575" y="465138"/>
            <a:ext cx="5788025" cy="1668462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381C00"/>
                </a:solidFill>
              </a:rPr>
              <a:t>The historical fiction blogosphere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514600"/>
            <a:ext cx="7848600" cy="37338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381C00"/>
                </a:solidFill>
                <a:ea typeface="Batang" pitchFamily="18" charset="-127"/>
                <a:hlinkClick r:id="rId3"/>
              </a:rPr>
              <a:t>Reading the Past</a:t>
            </a:r>
            <a:endParaRPr lang="en-US" altLang="en-US" sz="2800" dirty="0" smtClean="0">
              <a:solidFill>
                <a:srgbClr val="381C00"/>
              </a:solidFill>
              <a:ea typeface="Batang" pitchFamily="18" charset="-127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381C00"/>
                </a:solidFill>
                <a:ea typeface="Batang" pitchFamily="18" charset="-127"/>
                <a:hlinkClick r:id="rId4"/>
              </a:rPr>
              <a:t>HistoricalNovels.info</a:t>
            </a:r>
            <a:endParaRPr lang="en-US" altLang="en-US" sz="2800" dirty="0" smtClean="0">
              <a:solidFill>
                <a:srgbClr val="381C00"/>
              </a:solidFill>
              <a:ea typeface="Batang" pitchFamily="18" charset="-127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381C00"/>
                </a:solidFill>
                <a:ea typeface="Batang" pitchFamily="18" charset="-127"/>
                <a:hlinkClick r:id="rId5"/>
              </a:rPr>
              <a:t>Novel Historian</a:t>
            </a:r>
            <a:endParaRPr lang="en-US" altLang="en-US" sz="2800" dirty="0" smtClean="0">
              <a:solidFill>
                <a:srgbClr val="381C00"/>
              </a:solidFill>
              <a:ea typeface="Batang" pitchFamily="18" charset="-127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381C00"/>
                </a:solidFill>
                <a:ea typeface="Batang" pitchFamily="18" charset="-127"/>
                <a:hlinkClick r:id="rId6"/>
              </a:rPr>
              <a:t>Alex’s Bookshelves</a:t>
            </a:r>
            <a:r>
              <a:rPr lang="en-US" altLang="en-US" sz="2800" dirty="0" smtClean="0">
                <a:solidFill>
                  <a:srgbClr val="381C00"/>
                </a:solidFill>
                <a:ea typeface="Batang" pitchFamily="18" charset="-127"/>
              </a:rPr>
              <a:t> </a:t>
            </a:r>
            <a:br>
              <a:rPr lang="en-US" altLang="en-US" sz="2800" dirty="0" smtClean="0">
                <a:solidFill>
                  <a:srgbClr val="381C00"/>
                </a:solidFill>
                <a:ea typeface="Batang" pitchFamily="18" charset="-127"/>
              </a:rPr>
            </a:br>
            <a:r>
              <a:rPr lang="en-US" altLang="en-US" sz="2800" dirty="0" smtClean="0">
                <a:solidFill>
                  <a:srgbClr val="381C00"/>
                </a:solidFill>
                <a:ea typeface="Batang" pitchFamily="18" charset="-127"/>
              </a:rPr>
              <a:t>(formerly The Children’s War)</a:t>
            </a: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381C00"/>
                </a:solidFill>
                <a:ea typeface="Batang" pitchFamily="18" charset="-127"/>
                <a:hlinkClick r:id="rId7"/>
              </a:rPr>
              <a:t>Novel Pastimes</a:t>
            </a:r>
            <a:endParaRPr lang="en-US" altLang="en-US" sz="2800" dirty="0" smtClean="0">
              <a:solidFill>
                <a:srgbClr val="381C00"/>
              </a:solidFill>
              <a:ea typeface="Batang" pitchFamily="18" charset="-127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381C00"/>
                </a:solidFill>
                <a:ea typeface="Batang" pitchFamily="18" charset="-127"/>
                <a:hlinkClick r:id="rId8"/>
              </a:rPr>
              <a:t>Unabridged Chick</a:t>
            </a:r>
            <a:endParaRPr lang="en-US" altLang="en-US" sz="2800" dirty="0" smtClean="0">
              <a:solidFill>
                <a:srgbClr val="381C00"/>
              </a:solidFill>
              <a:ea typeface="Batang" pitchFamily="18" charset="-127"/>
            </a:endParaRPr>
          </a:p>
        </p:txBody>
      </p:sp>
      <p:sp>
        <p:nvSpPr>
          <p:cNvPr id="4100" name="AutoShape 6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155575" y="685800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1" name="AutoShape 8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AutoShape 10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155575" y="-2560638"/>
            <a:ext cx="7496175" cy="53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5" name="AutoShape 15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6" name="AutoShape 17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7" name="AutoShape 19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29" name="Picture 5" descr="C:\Users\sljohnson2\AppData\Local\Microsoft\Windows\Temporary Internet Files\Content.IE5\CVON60AX\1880s-fashions-overview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466" y="838201"/>
            <a:ext cx="297822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0620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76400" y="529060"/>
            <a:ext cx="5788025" cy="1668462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381C00"/>
                </a:solidFill>
              </a:rPr>
              <a:t>The </a:t>
            </a:r>
            <a:r>
              <a:rPr lang="en-US" altLang="en-US" sz="4000" dirty="0" err="1" smtClean="0">
                <a:solidFill>
                  <a:srgbClr val="381C00"/>
                </a:solidFill>
              </a:rPr>
              <a:t>KidLit</a:t>
            </a:r>
            <a:r>
              <a:rPr lang="en-US" altLang="en-US" sz="4000" dirty="0" smtClean="0">
                <a:solidFill>
                  <a:srgbClr val="381C00"/>
                </a:solidFill>
              </a:rPr>
              <a:t> blogosphere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514600"/>
            <a:ext cx="7848600" cy="3733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381C00"/>
                </a:solidFill>
                <a:ea typeface="Batang" pitchFamily="18" charset="-127"/>
              </a:rPr>
              <a:t>Bloggers in children’s and YA literature</a:t>
            </a:r>
            <a:br>
              <a:rPr lang="en-US" altLang="en-US" dirty="0" smtClean="0">
                <a:solidFill>
                  <a:srgbClr val="381C00"/>
                </a:solidFill>
                <a:ea typeface="Batang" pitchFamily="18" charset="-127"/>
              </a:rPr>
            </a:br>
            <a:r>
              <a:rPr lang="en-US" altLang="en-US" dirty="0">
                <a:solidFill>
                  <a:srgbClr val="381C00"/>
                </a:solidFill>
                <a:ea typeface="Batang" pitchFamily="18" charset="-127"/>
              </a:rPr>
              <a:t>   </a:t>
            </a:r>
            <a:r>
              <a:rPr lang="en-US" altLang="en-US" dirty="0">
                <a:solidFill>
                  <a:srgbClr val="381C00"/>
                </a:solidFill>
                <a:ea typeface="Batang" pitchFamily="18" charset="-127"/>
                <a:hlinkClick r:id="rId3"/>
              </a:rPr>
              <a:t>http://kidlitosphere.org/bloggers</a:t>
            </a:r>
            <a:r>
              <a:rPr lang="en-US" altLang="en-US" dirty="0" smtClean="0">
                <a:solidFill>
                  <a:srgbClr val="381C00"/>
                </a:solidFill>
                <a:ea typeface="Batang" pitchFamily="18" charset="-127"/>
                <a:hlinkClick r:id="rId3"/>
              </a:rPr>
              <a:t>/</a:t>
            </a:r>
            <a:endParaRPr lang="en-US" altLang="en-US" dirty="0" smtClean="0">
              <a:solidFill>
                <a:srgbClr val="381C00"/>
              </a:solidFill>
              <a:ea typeface="Batang" pitchFamily="18" charset="-127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2800" dirty="0" smtClean="0">
              <a:solidFill>
                <a:srgbClr val="381C00"/>
              </a:solidFill>
              <a:ea typeface="Batang" pitchFamily="18" charset="-127"/>
            </a:endParaRPr>
          </a:p>
        </p:txBody>
      </p:sp>
      <p:sp>
        <p:nvSpPr>
          <p:cNvPr id="4100" name="AutoShape 6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155575" y="685800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1" name="AutoShape 8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AutoShape 10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155575" y="-2560638"/>
            <a:ext cx="7496175" cy="53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5" name="AutoShape 15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6" name="AutoShape 17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7" name="AutoShape 19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5636071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6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155575" y="685800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1" name="AutoShape 8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AutoShape 10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155575" y="-2560638"/>
            <a:ext cx="7496175" cy="53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5" name="AutoShape 15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6" name="AutoShape 17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7" name="AutoShape 19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062587"/>
              </p:ext>
            </p:extLst>
          </p:nvPr>
        </p:nvGraphicFramePr>
        <p:xfrm>
          <a:off x="917575" y="1219200"/>
          <a:ext cx="7464426" cy="5135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2213"/>
                <a:gridCol w="3732213"/>
              </a:tblGrid>
              <a:tr h="81296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PROFESSIONAL</a:t>
                      </a:r>
                      <a:r>
                        <a:rPr lang="en-US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REVIEWING</a:t>
                      </a:r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BOOK BLOGGING</a:t>
                      </a:r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1000">
                <a:tc>
                  <a:txBody>
                    <a:bodyPr/>
                    <a:lstStyle/>
                    <a:p>
                      <a:r>
                        <a:rPr lang="en-US" dirty="0" smtClean="0"/>
                        <a:t>Editorial</a:t>
                      </a:r>
                      <a:r>
                        <a:rPr lang="en-US" baseline="0" dirty="0" smtClean="0"/>
                        <a:t> oversight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Being your</a:t>
                      </a:r>
                      <a:r>
                        <a:rPr lang="en-US" baseline="0" dirty="0" smtClean="0"/>
                        <a:t> own boss</a:t>
                      </a:r>
                      <a:endParaRPr lang="en-US" dirty="0"/>
                    </a:p>
                  </a:txBody>
                  <a:tcPr/>
                </a:tc>
              </a:tr>
              <a:tr h="471000">
                <a:tc>
                  <a:txBody>
                    <a:bodyPr/>
                    <a:lstStyle/>
                    <a:p>
                      <a:r>
                        <a:rPr lang="en-US" dirty="0" smtClean="0"/>
                        <a:t>Word count limits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lengthy?  You decide</a:t>
                      </a:r>
                      <a:endParaRPr lang="en-US" dirty="0"/>
                    </a:p>
                  </a:txBody>
                  <a:tcPr/>
                </a:tc>
              </a:tr>
              <a:tr h="471000">
                <a:tc>
                  <a:txBody>
                    <a:bodyPr/>
                    <a:lstStyle/>
                    <a:p>
                      <a:r>
                        <a:rPr lang="en-US" dirty="0" smtClean="0"/>
                        <a:t>Reviews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Plus interviews, opinions,</a:t>
                      </a:r>
                      <a:r>
                        <a:rPr lang="en-US" baseline="0" dirty="0" smtClean="0"/>
                        <a:t> chatter, guest posts – whatever you like</a:t>
                      </a:r>
                      <a:endParaRPr lang="en-US" dirty="0"/>
                    </a:p>
                  </a:txBody>
                  <a:tcPr/>
                </a:tc>
              </a:tr>
              <a:tr h="785119">
                <a:tc>
                  <a:txBody>
                    <a:bodyPr/>
                    <a:lstStyle/>
                    <a:p>
                      <a:r>
                        <a:rPr lang="en-US" dirty="0" smtClean="0"/>
                        <a:t>Minimal </a:t>
                      </a:r>
                      <a:r>
                        <a:rPr lang="en-US" baseline="0" dirty="0" smtClean="0"/>
                        <a:t>contact with publishers, authors, readers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 relationships with publishers, authors, readers</a:t>
                      </a:r>
                      <a:endParaRPr lang="en-US" dirty="0"/>
                    </a:p>
                  </a:txBody>
                  <a:tcPr/>
                </a:tc>
              </a:tr>
              <a:tr h="570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Deadlines to follow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Deadlines are self-imposed</a:t>
                      </a:r>
                    </a:p>
                  </a:txBody>
                  <a:tcPr/>
                </a:tc>
              </a:tr>
              <a:tr h="471000">
                <a:tc>
                  <a:txBody>
                    <a:bodyPr/>
                    <a:lstStyle/>
                    <a:p>
                      <a:r>
                        <a:rPr lang="en-US" dirty="0" smtClean="0"/>
                        <a:t>Ethical considerations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Ethical considerations</a:t>
                      </a:r>
                    </a:p>
                  </a:txBody>
                  <a:tcPr/>
                </a:tc>
              </a:tr>
              <a:tr h="47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May have a “house style”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 depending</a:t>
                      </a:r>
                      <a:r>
                        <a:rPr lang="en-US" baseline="0" dirty="0" smtClean="0"/>
                        <a:t> on venue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Writing style?  Can be casual</a:t>
                      </a:r>
                      <a:r>
                        <a:rPr lang="en-US" baseline="0" dirty="0" smtClean="0"/>
                        <a:t> or formal or anything in between.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Up to you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312738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What’s the difference?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26928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6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155575" y="685800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1" name="AutoShape 8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AutoShape 10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155575" y="-2560638"/>
            <a:ext cx="7496175" cy="53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5" name="AutoShape 15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6" name="AutoShape 17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7" name="AutoShape 19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TextBox 3"/>
          <p:cNvSpPr txBox="1"/>
          <p:nvPr/>
        </p:nvSpPr>
        <p:spPr>
          <a:xfrm>
            <a:off x="533400" y="667435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Any questions?</a:t>
            </a:r>
            <a:endParaRPr lang="en-US" sz="3600" dirty="0"/>
          </a:p>
        </p:txBody>
      </p:sp>
      <p:pic>
        <p:nvPicPr>
          <p:cNvPr id="1027" name="Picture 3" descr="C:\Users\sljohnson2\AppData\Local\Microsoft\Windows\Temporary Internet Files\Content.IE5\YO68URC4\question_makrs_cutie_mark_by_rildraw-d4byewl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4299506" cy="425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674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09600" y="838200"/>
            <a:ext cx="79248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smtClean="0">
                <a:solidFill>
                  <a:srgbClr val="381C00"/>
                </a:solidFill>
              </a:rPr>
              <a:t>THE SEVEN BASIC QUESTIONS</a:t>
            </a: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304800" y="304800"/>
            <a:ext cx="8534400" cy="6248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09600" y="304800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996633"/>
                </a:solidFill>
              </a:rPr>
              <a:t>HOW do you define it?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143000" y="22098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663300"/>
                </a:solidFill>
              </a:rPr>
              <a:t>WHY do people read it?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276600" y="5486400"/>
            <a:ext cx="480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996633"/>
                </a:solidFill>
              </a:rPr>
              <a:t>WHERE can you find it?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800600" y="2133600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WHAT is it?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62000" y="48006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WHEN does it take place?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562600" y="3276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663300"/>
                </a:solidFill>
              </a:rPr>
              <a:t>WHO reads it?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905000" y="4038600"/>
            <a:ext cx="579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663300"/>
                </a:solidFill>
              </a:rPr>
              <a:t>HOW MUCH of it is history, and how much is fiction?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 eaLnBrk="1" hangingPunct="1"/>
            <a:r>
              <a:rPr lang="en-US" altLang="en-US" sz="5400" smtClean="0">
                <a:solidFill>
                  <a:srgbClr val="381C00"/>
                </a:solidFill>
                <a:latin typeface="Monotype Corsiva" pitchFamily="66" charset="0"/>
              </a:rPr>
              <a:t>“The past is a foreign country…</a:t>
            </a:r>
            <a:br>
              <a:rPr lang="en-US" altLang="en-US" sz="5400" smtClean="0">
                <a:solidFill>
                  <a:srgbClr val="381C00"/>
                </a:solidFill>
                <a:latin typeface="Monotype Corsiva" pitchFamily="66" charset="0"/>
              </a:rPr>
            </a:br>
            <a:r>
              <a:rPr lang="en-US" altLang="en-US" sz="5400" smtClean="0">
                <a:solidFill>
                  <a:srgbClr val="381C00"/>
                </a:solidFill>
                <a:latin typeface="Monotype Corsiva" pitchFamily="66" charset="0"/>
              </a:rPr>
              <a:t>they do things differently there.”</a:t>
            </a:r>
            <a:r>
              <a:rPr lang="en-US" altLang="en-US" sz="5400" smtClean="0">
                <a:solidFill>
                  <a:srgbClr val="381C00"/>
                </a:solidFill>
              </a:rPr>
              <a:t/>
            </a:r>
            <a:br>
              <a:rPr lang="en-US" altLang="en-US" sz="5400" smtClean="0">
                <a:solidFill>
                  <a:srgbClr val="381C00"/>
                </a:solidFill>
              </a:rPr>
            </a:br>
            <a:r>
              <a:rPr lang="en-US" altLang="en-US" sz="4800" smtClean="0">
                <a:solidFill>
                  <a:srgbClr val="381C00"/>
                </a:solidFill>
              </a:rPr>
              <a:t>                            </a:t>
            </a:r>
            <a:r>
              <a:rPr lang="en-US" altLang="en-US" sz="3200" smtClean="0">
                <a:solidFill>
                  <a:srgbClr val="381C00"/>
                </a:solidFill>
                <a:latin typeface="Monotype Corsiva" pitchFamily="66" charset="0"/>
              </a:rPr>
              <a:t>-   L. P. Hartley</a:t>
            </a: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304800" y="304800"/>
            <a:ext cx="8534400" cy="6248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6126163"/>
          </a:xfrm>
        </p:spPr>
        <p:txBody>
          <a:bodyPr/>
          <a:lstStyle/>
          <a:p>
            <a:pPr eaLnBrk="1" hangingPunct="1"/>
            <a:r>
              <a:rPr lang="en-US" altLang="en-US" sz="5400" dirty="0" smtClean="0">
                <a:solidFill>
                  <a:srgbClr val="381C00"/>
                </a:solidFill>
                <a:latin typeface="Baskerville Old Face" pitchFamily="18" charset="0"/>
              </a:rPr>
              <a:t>“</a:t>
            </a:r>
            <a:r>
              <a:rPr lang="en-US" altLang="en-US" dirty="0" smtClean="0">
                <a:solidFill>
                  <a:srgbClr val="381C00"/>
                </a:solidFill>
                <a:latin typeface="Baskerville Old Face" pitchFamily="18" charset="0"/>
              </a:rPr>
              <a:t>All </a:t>
            </a:r>
            <a:r>
              <a:rPr lang="en-US" altLang="en-US" b="1" dirty="0" smtClean="0">
                <a:solidFill>
                  <a:srgbClr val="381C00"/>
                </a:solidFill>
                <a:latin typeface="Baskerville Old Face" pitchFamily="18" charset="0"/>
              </a:rPr>
              <a:t>novels</a:t>
            </a:r>
            <a:r>
              <a:rPr lang="en-US" altLang="en-US" dirty="0" smtClean="0">
                <a:solidFill>
                  <a:srgbClr val="381C00"/>
                </a:solidFill>
                <a:latin typeface="Baskerville Old Face" pitchFamily="18" charset="0"/>
              </a:rPr>
              <a:t> are </a:t>
            </a:r>
            <a:r>
              <a:rPr lang="en-US" altLang="en-US" b="1" i="1" dirty="0" smtClean="0">
                <a:solidFill>
                  <a:srgbClr val="381C00"/>
                </a:solidFill>
                <a:latin typeface="Baskerville Old Face" pitchFamily="18" charset="0"/>
              </a:rPr>
              <a:t>historical</a:t>
            </a:r>
            <a:r>
              <a:rPr lang="en-US" altLang="en-US" dirty="0" smtClean="0">
                <a:solidFill>
                  <a:srgbClr val="381C00"/>
                </a:solidFill>
                <a:latin typeface="Baskerville Old Face" pitchFamily="18" charset="0"/>
              </a:rPr>
              <a:t>…</a:t>
            </a:r>
            <a:br>
              <a:rPr lang="en-US" altLang="en-US" dirty="0" smtClean="0">
                <a:solidFill>
                  <a:srgbClr val="381C00"/>
                </a:solidFill>
                <a:latin typeface="Baskerville Old Face" pitchFamily="18" charset="0"/>
              </a:rPr>
            </a:br>
            <a:r>
              <a:rPr lang="en-US" altLang="en-US" dirty="0" smtClean="0">
                <a:solidFill>
                  <a:srgbClr val="381C00"/>
                </a:solidFill>
                <a:latin typeface="Baskerville Old Face" pitchFamily="18" charset="0"/>
              </a:rPr>
              <a:t>but some are more </a:t>
            </a:r>
            <a:r>
              <a:rPr lang="en-US" altLang="en-US" b="1" i="1" dirty="0" smtClean="0">
                <a:solidFill>
                  <a:srgbClr val="381C00"/>
                </a:solidFill>
                <a:latin typeface="Baskerville Old Face" pitchFamily="18" charset="0"/>
              </a:rPr>
              <a:t>historical</a:t>
            </a:r>
            <a:r>
              <a:rPr lang="en-US" altLang="en-US" dirty="0" smtClean="0">
                <a:solidFill>
                  <a:srgbClr val="381C00"/>
                </a:solidFill>
                <a:latin typeface="Baskerville Old Face" pitchFamily="18" charset="0"/>
              </a:rPr>
              <a:t> </a:t>
            </a:r>
            <a:br>
              <a:rPr lang="en-US" altLang="en-US" dirty="0" smtClean="0">
                <a:solidFill>
                  <a:srgbClr val="381C00"/>
                </a:solidFill>
                <a:latin typeface="Baskerville Old Face" pitchFamily="18" charset="0"/>
              </a:rPr>
            </a:br>
            <a:r>
              <a:rPr lang="en-US" altLang="en-US" dirty="0" smtClean="0">
                <a:solidFill>
                  <a:srgbClr val="381C00"/>
                </a:solidFill>
                <a:latin typeface="Baskerville Old Face" pitchFamily="18" charset="0"/>
              </a:rPr>
              <a:t>than others.”</a:t>
            </a:r>
            <a:br>
              <a:rPr lang="en-US" altLang="en-US" dirty="0" smtClean="0">
                <a:solidFill>
                  <a:srgbClr val="381C00"/>
                </a:solidFill>
                <a:latin typeface="Baskerville Old Face" pitchFamily="18" charset="0"/>
              </a:rPr>
            </a:br>
            <a:r>
              <a:rPr lang="en-US" altLang="en-US" sz="4800" dirty="0" smtClean="0">
                <a:solidFill>
                  <a:srgbClr val="381C00"/>
                </a:solidFill>
              </a:rPr>
              <a:t>                    </a:t>
            </a:r>
            <a:r>
              <a:rPr lang="en-US" altLang="en-US" sz="3200" dirty="0" smtClean="0">
                <a:solidFill>
                  <a:srgbClr val="381C00"/>
                </a:solidFill>
                <a:latin typeface="Monotype Corsiva" pitchFamily="66" charset="0"/>
              </a:rPr>
              <a:t>-   George Orwell</a:t>
            </a:r>
            <a:br>
              <a:rPr lang="en-US" altLang="en-US" sz="3200" dirty="0" smtClean="0">
                <a:solidFill>
                  <a:srgbClr val="381C00"/>
                </a:solidFill>
                <a:latin typeface="Monotype Corsiva" pitchFamily="66" charset="0"/>
              </a:rPr>
            </a:br>
            <a:r>
              <a:rPr lang="en-US" altLang="en-US" sz="3200" dirty="0" smtClean="0">
                <a:solidFill>
                  <a:srgbClr val="381C00"/>
                </a:solidFill>
                <a:latin typeface="Monotype Corsiva" pitchFamily="66" charset="0"/>
              </a:rPr>
              <a:t>                                    (sort of…)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304800" y="304800"/>
            <a:ext cx="8534400" cy="6248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381C00"/>
                </a:solidFill>
              </a:rPr>
              <a:t>“Nouns always trump adjectives, </a:t>
            </a:r>
            <a:br>
              <a:rPr lang="en-US" altLang="en-US" sz="4000" dirty="0" smtClean="0">
                <a:solidFill>
                  <a:srgbClr val="381C00"/>
                </a:solidFill>
              </a:rPr>
            </a:br>
            <a:r>
              <a:rPr lang="en-US" altLang="en-US" sz="4000" dirty="0" smtClean="0">
                <a:solidFill>
                  <a:srgbClr val="381C00"/>
                </a:solidFill>
              </a:rPr>
              <a:t>and in the phrase ‘historical fiction,’ </a:t>
            </a:r>
            <a:br>
              <a:rPr lang="en-US" altLang="en-US" sz="4000" dirty="0" smtClean="0">
                <a:solidFill>
                  <a:srgbClr val="381C00"/>
                </a:solidFill>
              </a:rPr>
            </a:br>
            <a:r>
              <a:rPr lang="en-US" altLang="en-US" sz="4000" dirty="0" smtClean="0">
                <a:solidFill>
                  <a:srgbClr val="381C00"/>
                </a:solidFill>
              </a:rPr>
              <a:t>it is important to remember </a:t>
            </a:r>
            <a:br>
              <a:rPr lang="en-US" altLang="en-US" sz="4000" dirty="0" smtClean="0">
                <a:solidFill>
                  <a:srgbClr val="381C00"/>
                </a:solidFill>
              </a:rPr>
            </a:br>
            <a:r>
              <a:rPr lang="en-US" altLang="en-US" sz="4000" dirty="0" smtClean="0">
                <a:solidFill>
                  <a:srgbClr val="381C00"/>
                </a:solidFill>
              </a:rPr>
              <a:t>which is which.”</a:t>
            </a:r>
            <a:r>
              <a:rPr lang="en-US" altLang="en-US" sz="4000" dirty="0" smtClean="0">
                <a:solidFill>
                  <a:srgbClr val="381C00"/>
                </a:solidFill>
                <a:latin typeface="Lucida Calligraphy" pitchFamily="66" charset="0"/>
              </a:rPr>
              <a:t/>
            </a:r>
            <a:br>
              <a:rPr lang="en-US" altLang="en-US" sz="4000" dirty="0" smtClean="0">
                <a:solidFill>
                  <a:srgbClr val="381C00"/>
                </a:solidFill>
                <a:latin typeface="Lucida Calligraphy" pitchFamily="66" charset="0"/>
              </a:rPr>
            </a:br>
            <a:r>
              <a:rPr lang="en-US" altLang="en-US" dirty="0" smtClean="0">
                <a:solidFill>
                  <a:srgbClr val="381C00"/>
                </a:solidFill>
              </a:rPr>
              <a:t>                    </a:t>
            </a:r>
            <a:r>
              <a:rPr lang="en-US" altLang="en-US" sz="2400" dirty="0" smtClean="0">
                <a:solidFill>
                  <a:srgbClr val="381C00"/>
                </a:solidFill>
                <a:latin typeface="French Script MT" pitchFamily="66" charset="0"/>
              </a:rPr>
              <a:t>- </a:t>
            </a:r>
            <a:r>
              <a:rPr lang="en-US" altLang="en-US" sz="2800" dirty="0" smtClean="0">
                <a:solidFill>
                  <a:srgbClr val="381C00"/>
                </a:solidFill>
                <a:latin typeface="Monotype Corsiva" pitchFamily="66" charset="0"/>
              </a:rPr>
              <a:t>Thomas Mallon</a:t>
            </a:r>
            <a:br>
              <a:rPr lang="en-US" altLang="en-US" sz="2800" dirty="0" smtClean="0">
                <a:solidFill>
                  <a:srgbClr val="381C00"/>
                </a:solidFill>
                <a:latin typeface="Monotype Corsiva" pitchFamily="66" charset="0"/>
              </a:rPr>
            </a:br>
            <a:r>
              <a:rPr lang="en-US" altLang="en-US" sz="2800" dirty="0" smtClean="0">
                <a:solidFill>
                  <a:srgbClr val="381C00"/>
                </a:solidFill>
                <a:latin typeface="Monotype Corsiva" pitchFamily="66" charset="0"/>
              </a:rPr>
              <a:t>                                               (novelist and critic)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304800" y="304800"/>
            <a:ext cx="8534400" cy="6248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8534400" cy="2438400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solidFill>
                  <a:srgbClr val="381C00"/>
                </a:solidFill>
              </a:rPr>
              <a:t>Historical fiction:</a:t>
            </a:r>
            <a:br>
              <a:rPr lang="en-US" altLang="en-US" sz="4800" dirty="0" smtClean="0">
                <a:solidFill>
                  <a:srgbClr val="381C00"/>
                </a:solidFill>
              </a:rPr>
            </a:br>
            <a:r>
              <a:rPr lang="en-US" altLang="en-US" sz="4800" dirty="0" smtClean="0">
                <a:solidFill>
                  <a:srgbClr val="381C00"/>
                </a:solidFill>
              </a:rPr>
              <a:t>my working definition</a:t>
            </a:r>
            <a:br>
              <a:rPr lang="en-US" altLang="en-US" sz="4800" dirty="0" smtClean="0">
                <a:solidFill>
                  <a:srgbClr val="381C00"/>
                </a:solidFill>
              </a:rPr>
            </a:br>
            <a:r>
              <a:rPr lang="en-US" altLang="en-US" sz="3600" dirty="0" smtClean="0">
                <a:solidFill>
                  <a:srgbClr val="381C00"/>
                </a:solidFill>
              </a:rPr>
              <a:t>(most of the time)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2971800"/>
            <a:ext cx="5791200" cy="3352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381C00"/>
                </a:solidFill>
                <a:latin typeface="Century" pitchFamily="18" charset="0"/>
                <a:ea typeface="Batang" pitchFamily="18" charset="-127"/>
              </a:rPr>
              <a:t>“Historical fiction” encompasses fictional works (mainly novels) set more than 50 years in the past, ones in which the author is writing from research rather than personal experience.  </a:t>
            </a:r>
          </a:p>
        </p:txBody>
      </p:sp>
      <p:sp>
        <p:nvSpPr>
          <p:cNvPr id="2" name="AutoShape 2" descr="Image result for dictio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old book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8" name="Picture 12" descr="C:\Users\sljohnson2\AppData\Local\Microsoft\Windows\Temporary Internet Files\Content.IE5\JH46K22I\large-straighten-books-33.3-4600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57600"/>
            <a:ext cx="241183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24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8534400" cy="2438400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solidFill>
                  <a:srgbClr val="381C00"/>
                </a:solidFill>
              </a:rPr>
              <a:t>Historical fiction:</a:t>
            </a:r>
            <a:br>
              <a:rPr lang="en-US" altLang="en-US" sz="4800" dirty="0" smtClean="0">
                <a:solidFill>
                  <a:srgbClr val="381C00"/>
                </a:solidFill>
              </a:rPr>
            </a:br>
            <a:r>
              <a:rPr lang="en-US" altLang="en-US" sz="4800" dirty="0" smtClean="0">
                <a:solidFill>
                  <a:srgbClr val="381C00"/>
                </a:solidFill>
              </a:rPr>
              <a:t>my working definition</a:t>
            </a:r>
            <a:br>
              <a:rPr lang="en-US" altLang="en-US" sz="4800" dirty="0" smtClean="0">
                <a:solidFill>
                  <a:srgbClr val="381C00"/>
                </a:solidFill>
              </a:rPr>
            </a:br>
            <a:r>
              <a:rPr lang="en-US" altLang="en-US" sz="3600" dirty="0" smtClean="0">
                <a:solidFill>
                  <a:srgbClr val="381C00"/>
                </a:solidFill>
              </a:rPr>
              <a:t>(for YA &amp; children’s)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2971800"/>
            <a:ext cx="5791200" cy="3352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381C00"/>
                </a:solidFill>
                <a:latin typeface="Century" pitchFamily="18" charset="0"/>
                <a:ea typeface="Batang" pitchFamily="18" charset="-127"/>
              </a:rPr>
              <a:t>“Historical fiction” encompasses fictional works (mainly novels) set more than </a:t>
            </a:r>
            <a:r>
              <a:rPr lang="en-US" altLang="en-US" strike="sngStrike" dirty="0" smtClean="0">
                <a:solidFill>
                  <a:srgbClr val="381C00"/>
                </a:solidFill>
                <a:latin typeface="Century" pitchFamily="18" charset="0"/>
                <a:ea typeface="Batang" pitchFamily="18" charset="-127"/>
              </a:rPr>
              <a:t>50</a:t>
            </a:r>
            <a:r>
              <a:rPr lang="en-US" altLang="en-US" dirty="0" smtClean="0">
                <a:solidFill>
                  <a:srgbClr val="381C00"/>
                </a:solidFill>
                <a:latin typeface="Century" pitchFamily="18" charset="0"/>
                <a:ea typeface="Batang" pitchFamily="18" charset="-127"/>
              </a:rPr>
              <a:t> </a:t>
            </a:r>
            <a:r>
              <a:rPr lang="en-US" altLang="en-US" b="1" dirty="0" smtClean="0">
                <a:solidFill>
                  <a:srgbClr val="381C00"/>
                </a:solidFill>
                <a:latin typeface="Century" pitchFamily="18" charset="0"/>
                <a:ea typeface="Batang" pitchFamily="18" charset="-127"/>
              </a:rPr>
              <a:t>35? 25? </a:t>
            </a:r>
            <a:r>
              <a:rPr lang="en-US" altLang="en-US" dirty="0" smtClean="0">
                <a:solidFill>
                  <a:srgbClr val="381C00"/>
                </a:solidFill>
                <a:latin typeface="Century" pitchFamily="18" charset="0"/>
                <a:ea typeface="Batang" pitchFamily="18" charset="-127"/>
              </a:rPr>
              <a:t>years in the past, ones in which the author is writing from research </a:t>
            </a:r>
            <a:r>
              <a:rPr lang="en-US" altLang="en-US" strike="sngStrike" dirty="0" smtClean="0">
                <a:solidFill>
                  <a:srgbClr val="381C00"/>
                </a:solidFill>
                <a:latin typeface="Century" pitchFamily="18" charset="0"/>
                <a:ea typeface="Batang" pitchFamily="18" charset="-127"/>
              </a:rPr>
              <a:t>rather than personal experience</a:t>
            </a:r>
            <a:r>
              <a:rPr lang="en-US" altLang="en-US" dirty="0" smtClean="0">
                <a:solidFill>
                  <a:srgbClr val="381C00"/>
                </a:solidFill>
                <a:latin typeface="Century" pitchFamily="18" charset="0"/>
                <a:ea typeface="Batang" pitchFamily="18" charset="-127"/>
              </a:rPr>
              <a:t>.  </a:t>
            </a:r>
          </a:p>
        </p:txBody>
      </p:sp>
      <p:sp>
        <p:nvSpPr>
          <p:cNvPr id="2" name="AutoShape 2" descr="Image result for dictio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old book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8" name="Picture 12" descr="C:\Users\sljohnson2\AppData\Local\Microsoft\Windows\Temporary Internet Files\Content.IE5\JH46K22I\large-straighten-books-33.3-4600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57600"/>
            <a:ext cx="241183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89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8938" y="176213"/>
            <a:ext cx="8534400" cy="1804987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solidFill>
                  <a:srgbClr val="381C00"/>
                </a:solidFill>
              </a:rPr>
              <a:t>Popular trends </a:t>
            </a:r>
            <a:br>
              <a:rPr lang="en-US" altLang="en-US" sz="4800" dirty="0" smtClean="0">
                <a:solidFill>
                  <a:srgbClr val="381C00"/>
                </a:solidFill>
              </a:rPr>
            </a:br>
            <a:r>
              <a:rPr lang="en-US" altLang="en-US" sz="4800" dirty="0" smtClean="0">
                <a:solidFill>
                  <a:srgbClr val="381C00"/>
                </a:solidFill>
              </a:rPr>
              <a:t>and where they come from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7848600" cy="3863975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381C00"/>
                </a:solidFill>
                <a:latin typeface="Century" pitchFamily="18" charset="0"/>
                <a:ea typeface="Batang" pitchFamily="18" charset="-127"/>
              </a:rPr>
              <a:t>Famous anniversaries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381C00"/>
                </a:solidFill>
                <a:latin typeface="Century" pitchFamily="18" charset="0"/>
                <a:ea typeface="Batang" pitchFamily="18" charset="-127"/>
              </a:rPr>
              <a:t>Benchmark titles that capture many readers’ attention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381C00"/>
                </a:solidFill>
                <a:latin typeface="Century" pitchFamily="18" charset="0"/>
                <a:ea typeface="Batang" pitchFamily="18" charset="-127"/>
              </a:rPr>
              <a:t>Films and TV miniseries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381C00"/>
                </a:solidFill>
                <a:latin typeface="Lucida Calligraphy" pitchFamily="66" charset="0"/>
                <a:ea typeface="Batang" pitchFamily="18" charset="-127"/>
              </a:rPr>
              <a:t>Serendipity!</a:t>
            </a:r>
            <a:endParaRPr lang="en-US" altLang="en-US" sz="3600" dirty="0" smtClean="0">
              <a:solidFill>
                <a:srgbClr val="381C00"/>
              </a:solidFill>
              <a:latin typeface="Lucida Calligraphy" pitchFamily="66" charset="0"/>
              <a:ea typeface="Batang" pitchFamily="18" charset="-127"/>
            </a:endParaRPr>
          </a:p>
        </p:txBody>
      </p:sp>
      <p:sp>
        <p:nvSpPr>
          <p:cNvPr id="4100" name="AutoShape 6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1" name="AutoShape 8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AutoShape 10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155575" y="-2560638"/>
            <a:ext cx="7496175" cy="53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5181600"/>
            <a:ext cx="1930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C:\Users\sljohnson2\AppData\Local\Microsoft\Windows\Temporary Internet Files\Content.IE5\RWY1YML8\MC90001461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5062538"/>
            <a:ext cx="17653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15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6" name="AutoShape 17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7" name="AutoShape 19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108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181600"/>
            <a:ext cx="23590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4436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8938" y="176213"/>
            <a:ext cx="8534400" cy="1804987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solidFill>
                  <a:srgbClr val="381C00"/>
                </a:solidFill>
              </a:rPr>
              <a:t>Why write reviews?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7848600" cy="3863975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381C00"/>
                </a:solidFill>
                <a:ea typeface="Batang" pitchFamily="18" charset="-127"/>
              </a:rPr>
              <a:t>Provide a professional service for librarians, booksellers, readers, and other book buyers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381C00"/>
                </a:solidFill>
                <a:ea typeface="Batang" pitchFamily="18" charset="-127"/>
              </a:rPr>
              <a:t>Participate in an ongoing conversation about books and literature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dirty="0">
                <a:solidFill>
                  <a:srgbClr val="381C00"/>
                </a:solidFill>
                <a:ea typeface="Batang" pitchFamily="18" charset="-127"/>
              </a:rPr>
              <a:t>E</a:t>
            </a:r>
            <a:r>
              <a:rPr lang="en-US" altLang="en-US" sz="2800" dirty="0" smtClean="0">
                <a:solidFill>
                  <a:srgbClr val="381C00"/>
                </a:solidFill>
                <a:ea typeface="Batang" pitchFamily="18" charset="-127"/>
              </a:rPr>
              <a:t>ncourage (or discourage) reading of books you loved (or hated)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381C00"/>
                </a:solidFill>
                <a:ea typeface="Batang" pitchFamily="18" charset="-127"/>
              </a:rPr>
              <a:t>See your name in print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381C00"/>
                </a:solidFill>
                <a:ea typeface="Batang" pitchFamily="18" charset="-127"/>
              </a:rPr>
              <a:t>Receive free review copies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 sz="2800" dirty="0" smtClean="0">
              <a:solidFill>
                <a:srgbClr val="381C00"/>
              </a:solidFill>
              <a:ea typeface="Batang" pitchFamily="18" charset="-127"/>
            </a:endParaRPr>
          </a:p>
        </p:txBody>
      </p:sp>
      <p:sp>
        <p:nvSpPr>
          <p:cNvPr id="4100" name="AutoShape 6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1" name="AutoShape 8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AutoShape 10" descr="data:image/jpeg;base64,/9j/4AAQSkZJRgABAQAAAQABAAD/2wCEAAkGBxQTEhQUEBQUFBQUFBQVFBQVFBYUFRQUFRUWFhUUFBQYHCggGBolHBQVITEhJSkrLi4uFx8zODMsNygtLisBCgoKBQUFDgUFDisZExkrKysrKysrKysrKysrKysrKysrKysrKysrKysrKysrKysrKysrKysrKysrKysrKysrK//AABEIAL0BCgMBIgACEQEDEQH/xAAcAAACAgMBAQAAAAAAAAAAAAABAwACBAUHBgj/xABHEAABAwIDBAcEBwUFCAMAAAABAAIRAyEEEjEFBkFREyJhcYGRsQcyocEUI0JSctHwJGKCkuEXM0OishUWU1RjwsPSRIOT/8QAFAEBAAAAAAAAAAAAAAAAAAAAAP/EABQRAQAAAAAAAAAAAAAAAAAAAAD/2gAMAwEAAhEDEQA/AOs15JME6lIJPM+ayKmp7yqZUFWk8yiAe3zVoV2oFQeZRynmU2FAgWGntQLU5AhAqEQiQpCCFBFCEAVXFMhAtQKQTMqBCBRlQq6o5BA5RxQhFACUAUXFAIDKgQBQomWjuQWJV2oQiEF2q6W0pgQQhVCuVUoIoFYIgIIjCIUQVdqe8qAIv1KLUAyqwCitKAQgQrSqkoAFCFYIEoFlREoSggRQUlASVEEJQQpZKsSlkoBmQCDioghUKMKj0AeoFCoCgKGFdb+Jw8nEKxScMfe7Hu+Jn5oMpBUzqwKCzU1pSQVZrkGQgQqhyhcgsiClZlZpQXRVQUZQR2qgQeboNKBgRVQVJQWCMKoViUFSgVZUKCEKsK4UQVhSESggEoFQIkIFuSnJzgluCBQCuFSFYIDKq9QqjkBcVRxRelEoGhyRh39aoOTx8WNKu1yTh3fWVR+A+bY+RQZKs1yq5VaUDwVGlKlFhQZIKMpWdHOgurtKQ5yjXoMiVMyWHIygc8IAKz0AgMIqBFA5kQqOCWH3A7CfKPzV5QAKQiogqjCiEoIQhlRUJQLIRQeVVrkBKo5WKo4oFPQCKJQUlAq0KpCCOCSUxxVSgXKwqT/2h4502Hyc4LYFq1LqkYwCLGjEzxDs2niEG2JVUZVSgbCoVZrkHNQEuUBVSVAUDgoFWVAUDAU6Uhqcgc8otS3ohyBsqBLDlMyAu94fhd6tTJWK931jPw1PViyAgsighKCxVSiqPdGqC6qSg14OhB7rqFBVyUCtVvltZ+FwdWtSDS9gGXNJb1nBskAiddFx9ntAx7gXGvBzCA2nTAg8ILSg7s5yU56wdhYp1XDUKjzLn0mOcQIkkAmwWZlQLxWKbTY+o6crGlzouYaJMDwXOx7U89QtpUA1oBIdUfJMc2tEDzK95ths0Kw/6NT/AEFfPGycJUdVljHuEESGOIvYXAQdv3J3mOOZUc5jWGm4N6riQZEzcWXo3rnnshouYzENfLXS05SCCLv59kLobkFHFUcUXBSEAzLU4ipGKpN506l+d5I+A81tCtLtIxi8MeYqjzyx6oN2gqtKsUBBVgUqEQUF3KoVHuVQ5A4OUzpQchmQZNN6yJWJSKyMyDJeqo1EolA2ECgHIFAmo766mP3KvrTWa1y1WJcfpFG9slYG2v8Ad/0+K2LUGBvDvLh8E1rsS4jPIaGtLi6NdLDUarE3f3ww+MqOp0OkzNbmIezL1ZAmQSOIXkvbHhalU4VtJuYjpSdBA6kEkrX+yjCOpY2oKlndC4Fogx1mEXB5AoOvSuK+2TFv+msZmdkFJhyZjlkudJy6TbVdpXg979jUquK6SqwPPRtAzXAALuHO5QaD2MvPT19cpp21AMPAMea6wXLwe4uzW08TWLYAymGtAAAJBiB3Be3eg8/7QsO6pgK7Ge84MA7+kbr2Lkg3PfTpFz3tN2nK1rjPWiJkHlftXadvAmg/+H/UF5Gv/dmf1dB6ndcRg6AiIptEd1lsoWDsA/s1L8PzK2BcgRiqcseDoWuB8QV4+kwCAANOH67V7OqLHuK8XWkNkWNvVBm7o0GtqVYFzJP839V6dy8vuufr6na08e1p+a9M5BRyIChRQKetNtqm7pMO5rXODanWygmGnLcxwst28LTby46rRp03UckurMY7O0uGQgl0QReyDbtQcFAIiTPwRcUADlCgFcBAoBQMTRZLJQQBULVcFAkoLUbJ8pDU8BBl1CklPqBKAQVaUyVRMaEGDih+0UBzZX/8a2IWuxTv2nD/AIK/pTWzaUHld829al3P9WrW7nR9NqRr0d/gttvlrS7n/wDatXuvbGnN1c1Mlskdbhb+V3kUHvF4/eWpNf8AC1o+fzXsCV5HeHDF1fqjNmYHQOTRBJ8kGLuc8/Sas/dt8F7JwXjN1aJZiqpJsW2nThovTYnGRoYAF5jWeZMDigrt0/UVO4eoXjq7HGk4gOIgnSxg3jnCzq9ZlFtQVsQclQyDWqlwEzZhgiDOg5It6N9JjWNdVZJMsY509YOcL5ZBLAIAQbrdyp+ysJ4B3wcVsOkbxIHYSJWo2bXc8lgo1KNICcz2NptdfRrMxcOdwEvarKLc1WpWrQMuZtOrlaJgAlrY1MceKDYU9ptc9zMr25Z67mwwxl0M8ZMfhK83VoEtdLHEgWY3LmccwsMxjST4LXu36oM6bpqdWoxrgWnI1pDGvY1jHZqhLnBzycxjusvQbF2tSxTOkp4eqGuLhLmsExc/bQa7ZDhQrZ6xNNr22DyC4SGiHBkgGe1elpYtjwHMe1wOhBWhxG08ESA6lUJmo0Q1xk0nZagGV18psVrtobw7OxB61auw05u01mRL2HhM9ZoH8w5oPZl4OhB7kZXicJXwA6zcfVcNAKlV0S0H7wH3x5BbLY2JysynENe55BBqZAYDWjqQetPvTH2uCD0pWg31thSfu1KZ83Zf+5bVwqQ3Jl16xdJtxIAi61e8bXuwT84AfFNxaDOUtexxE8YjVBt9RI4iUGukKuz3TSpnnTYfNoVmi5CCzSrB8dyVWeG68SAO0nQBUNRoy5yBLsrQSLuvA7TY27EDn3Si5XqOjXjYd/JYWGxDXOc1pksMO1tyvxQZahci82SaTpQZLE8FYzU4IM+oUslYu1MaKWXMQAXQZ5dniR4StdhNq0HkvZUDiSKRdn6ocTLWBkwHeE8yg2z6kLQVd6aQDhmINJ2Z/UqXAJOVpyweGkpz8S9ziDRqZQSzjDgQ3rGQZ1It903uFrcVg+lp9GcEXU5kNdWLIgzYZZAlAvEb2UOlo1w4l2V7WsljYzxOdr3g/ZsbaqUd8aGZ1MvhmvShzC3rAmYBJNmzETZIo7sNbduzKEiIzYl7tNNQttT3dY0dTDYIRpNMv4GNSOceJQY+0N68CchfWLhlIaG0ahBBeL3HNkeKw6e/mBYYpMrOJAHUptEjqxq7/qT5rcU9l1Zs3Bti3Vw+g1EEuPMrKZga9/rg38NKmLeLSg0ez99DWe1lLBYk5iCXPJaGt6smYiQHG03LYXoziOLcNUcdJdlFvE6Kv0Gp9rE1P8jY8mhF2zQferVTcf4rxpqPeQQYiv8AZwzGDtqN9GhazHYB1TrV6eBDhOUvb0hEmTdyfV3boOMufUdOgNQkX5Sr0tiYSmZDG3EXHCQeXMBBjNxAbH7ZRaAIy02U+A4XtCo7E0nEZsTiHQW2Y2oASA1t4bxJBPa5ZdXG4VgklgHWNzHvZnGx59I7zI4LDqb04FhOavQFz/iUucfen7IPkgTlwzrdFiKuo6x4PgkHM8agjzT6WW7aeEEODcweWgOH2c1naQFhO3/wLf8AGp8PdOb7v3AdAXfy9oWJW9qGBGj3Hup1f3ZiWAff8hzsGNtDauNZWIo7Na003PIc2ajawiBLgxuuYEX1F07/AG7taRGzGOblYSekDOsWtLxBcTZxcNOCwne1nCtHVp1nHWzGNEwJN6l7z4QsTFe2GmRFPCvJm2eo1o7JAB7PJB0fDUWnLnohrgwOLgzqhz/fa12syJPOQsIbGwuUvbh2sEkkdHlcTTc6CGjW8kc57VyzE+1vFuHUZSZeQQC60aGdVr8R7SMc8QaobpdrIcIm4ggXmNOAQdZrbpYUnM2gJLy+ZJhzgAXZXGPsi3MCyrX3cpdIXhplxpzmf1XGmS4DINTrPzEhciq+0XaJAH0iI4ilSJ05uaVg1d9ce7XF1f4crP8ASAg7k3YzOlzsbTAfe2eXDLEiHZRfLcD1WbiWBzCx3uuBbcGIg6zppxXzjX29in+/icQZ51qnpmWvrVS73yXH94l3qg+jmVaVLIH4oNDQwgOqU2NAYCMpE8c1x+4PHFq7zYMOl2NpC5BaKtE2kwbAk8OPLtXzwGjkFZB3Lae9Gy3n63E9ILnqurugyIAbTERaewgLDrb87LDQ0Fzw1+dg6Ks4Ztc5zx1pLr9q4zKKDreN9omzzH1FWrBk5qbDoCBGepY31WP/AGp4dn91g3DvdTYP8oK5YUWtt+v1yQdKqe1p/wBnCUx31S70YF7HcHeN+OpVKlRrGFlTJDM0ZcrSJk63K4IF272SUMuz2ui76tVxPOHZB/oQe3ATgkUnLJQa3e5mJ6IOwUGo0klhDTnbHCeIMfFce2vvbjHOh73UywmWsDqPWsCHBpB4ad66jid6nN1pHvNlz72gVhiD0wpdG4QHOGjxoJ5kc+SDFp+0fGAk/VmQRcVCL8h0llT+0rGgAA0gBza8nxJfJXkiEl5QeyPtMxx+1THcw/8AsqO9o+PMfWMHdTb8149oRCD09Tf/AB5/x47qdP5tSHb6Y8//ACX3/cpC/g1aGFKoiBIuAbGYnnyKDcVN7cadcTV8HZfSOSxq28eLOuKxH/71P/ZayUCgy6m1a7verVj31Xn1Kw61Yu94k95J9VFQoBA5BSVECgKBKqpKCEqZlEIQQFGVAoSgsgT+v13BQFSUAIVCmIEIKIowhCCIyooghRDrfq6MBQtt+uxAAV3/ANmdGNmYftFR381V7vmuBsbM9naF33cDGUxgcLTDxnFJstm8kFxF+/gg9MwKrsa0EjlZLrYum2C97WgmASQJN7DyPklfQJudTc+KBeKLu88oHmtFtrZLK7C17nhp1AJImbWLolbLE1O0G8at/osLEV2ixOukug+RQeRq7i0STDqzO/IR4GFP7PaJIHTVeZIDNOyy9LpMugESLyBHMx+afh3v0ac0fdGUXHOOt3oPD4j2dnMeirDJwzNl8fvZbT+oS3ezqt9irSI/eD2EacIPquhhxPOSRrmjzCyi18DKGjmCHHjwNj4oOW1PZ7ihbNS7Bmfee3LZYVXcPHC4pBw/dqM+ZC7G2obyJjsMHulOFVujrRrDCPjog4e/c7GD/BJ4WLT46rHdurjP+XqeAB9Cu80qjHEhsWtyPLxTmMjgfP8ANB8/u3Wxn/L1fIfmpU3VxobmNB8fiYT/ACh08eS+gqjBw+SGQRdB85v2JiMwaaNSTp1T66LGxGzqrCQ+m8Eay0+oX0g6kOEKowbeLR5IPmkUXRMGOcGEqRzC+nfozeXwH5JD9kUjM0qZJ1ljfjZB81IhfRdXd7DcaNLxY0fJMZsaiR7jY0tp5IPnEBZDMDUIkU6hHMMcR5wvoNm6uF/4FMdzQD5hbLA7Lp0p6IFnY1zgPKYQfM/0V9+o+2vVNu+1ko21X09jtlU6oioahHECrUAPeA4StVhdzcLTcXU6YBIgk9aR25plB88SFIX0BidxcK8yW3JmMtMie4tKxqns4whF2x+FlJvoxBwiFUhdsreyrCuiH1GxyyekLD/sjpX/AGh/ixpQceKrmHMLrrvZTlOZmIEjT6hvpMLO/wB0sY0tNPEYcZNP2PDyRxlwp8YQcUDxzHmntovd7rHutNmuNuBsNF2f/ZW02OzMxGHJ4h2HZfS0gAx4rG2ns/bFUg9PSaBwp5qY8r+qDkNTDVA0nI8DmWOy27Yhdq2CzAsaJqtZVawMcC6IimwOORwgXB1HNX2MNp0obXfTrMnrFzpcB2SL+a2OK2FhqrnVH0QXuJLjLgSeJsUGbgMXhyCzp6dTKY6xpjhMCBBF9QtlS6INABbAAA602AtebrzX+6+E/wCGR/8AZU+HWWxZsiiAAA+ABHWegTjw3qmqwHKSQRdoJ1zQI5LB+kUspdDTF9bjsjKn4/HPIggg8Ydb/MPmtK6q/MMzn+TS0eMoNk3Fse4EC2nvNBEcCAn1Me2dWkDiHEmfDikUtoECS/KBqYHjYmPILKGKYXAmpSvxdTIP8wdCBlDaN4nM61y17R3TB81ntxE/ZHnY/wCULCa6kdKjJF+o6/iAUylSOrXGDf3h8Q4yPAoLPqOns7PTjCdRaYuHXtxNvKEBVy9Yzbu+ZVTtdogEG/O3yQZfQMiHARp7v5KMY0DqkW0gmPKVVuNtIg/uix7iZ/JBu0Wl0ZXg8ssz4iQgaKjTYG/d/RXtP69VdlYH7w7wQlOYxxu2SOJHogY5gAkeqmfs+KuGgcT8VQ5eLvM/NBYKxbCjKQ4EeSFShPEg9lvBAHhWaArNYP0UwAc0FWDnHmT8lHg8PiPkrtHYrkIFgHs8v6oOYTpA8D+aYTCsxBRtNF1PsTgFCECS1LLRosuFUsQYT6c6gH4pXRd6zjTSH0j9mPzQY+TtVIPMR3QfVPFE/aulVO5Al4BSn9nosg0hqQDy/oqPH6/RQJYsloMa/BILjwHw/NOaDAsfh+aDU4h7iAGhxg3JA8tAsGrWeCIw4cNZJLT3jQfFa7GbxVQ4CGxfTMNP4lhP3jrCYI5QZdx7dUG+IkS6i8C0Q4GZ7JBVaVKSC2m3TUgiCO3VaCjtt+d3ShrxEEQGzH65LOxW1+jp52sF9BJkfxDgg3TMOz7dNuvAT4zqso4SkWcp5OcO7l2LSbL2sajcxbE83E8bydSszEVHGnLSGnW+ZwEcgXQEDm7LYw5mvLTMXJv5m6zaWGeCZcHDtbBC0+Ax9TKMzsw4g/0ITdm7zOeXDo2iJiCeHNBti14Ogd3dV3jwKeW8TfsIuPJYuHxjnkABrSQbwTp2SE2pXIF7xyt+aB9HEOmOsRz6sBMz1JNwRyc0D4gpFF0iWktPfKLXEEAwZ7D8yUD5OhpgCdZn4BDK3iBbhBHwVmgA29SmCmOEie380CejaTB8ptCYKICFJxzETZPmdUEaLanzVgDzTGBWQK6MyIcRHCBB+Cs8O5x5fNqaFHIFCfven5K4dHFEtHJDKCgaxWI7/NKb4qzwYsYQRzZMweWp+SgaYsT43VQ6yU6sR5wgyDPYlzzhTMqZQeAQHXklmhyt5KmRrSGtAAMm0AeUKPogyLjtaS0+YQF1H9Qkuon7x8h+SFZlvef/ADH1SqdKNC64m7ifNA3ou3zF/MJzQ2B1hpz/AKqpaCL+kp7GCBbhyCD/2Q=="/>
          <p:cNvSpPr>
            <a:spLocks noChangeAspect="1" noChangeArrowheads="1"/>
          </p:cNvSpPr>
          <p:nvPr/>
        </p:nvSpPr>
        <p:spPr bwMode="auto">
          <a:xfrm>
            <a:off x="155575" y="-2560638"/>
            <a:ext cx="7496175" cy="53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5" name="AutoShape 15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6" name="AutoShape 17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7" name="AutoShape 19" descr="data:image/jpeg;base64,/9j/4AAQSkZJRgABAQAAAQABAAD/2wCEAAkGBxQTEhUUExQWFhUXGBwaGBgYGRwgIBwdICAfGCAfHBsfHCghGiAlHhccITEiJSkrLi4uHR8zODMsNygtLisBCgoKDg0OGxAQGiwkICQvLDQsLCwsLCwsLCwsLCwsLCwsLCwsLCwsLCwsLCwsLCwsLCwsLCwsLCwsLCwsLCwsLP/AABEIALABHgMBIgACEQEDEQH/xAAcAAACAwEBAQEAAAAAAAAAAAAFBgMEBwIAAQj/xAA8EAACAQIEAwYEBAUEAgMBAAABAhEDIQAEEjEFQVEGEyJhcYEykaGxQsHR8AcUI1LhM2Jy8RWCQ7Lykv/EABkBAAMBAQEAAAAAAAAAAAAAAAECAwQABf/EACkRAAICAgMAAQMEAgMAAAAAAAABAhEDIRIxQQQTIlEyYXGhgfEjQvD/2gAMAwEAAhEDEQA/AKDV1FRAq3AI32nrfeMW+G1ax1QiuLiDY4W0yS0AgLl2qOokfh6nyvgrQFeg9RmI5AFW398ZnroCPcZzgegy01PeIC7kEkalIZdPQASCTimvET31EKrIoJZzJg+EqIPPc/THqHE9FSKiAIVKNpHiIJmSR8Q8r7Y7qcVapQ0BFGiqAjLIGkkqWNtr39dsLbZwTz1Rc0UoreSC34fCBeD74M9kuFjKWVpli2liJ2jlvbATszUpVyCfBVAs3Jh7/e2LHBs1VzDmVVCGKiSDJAJHiIIvyi2Feh0OuZbU9Ly3x84vlNaMCxFrD3GAWQ4oRJqgAUtJF4JB2kcvUYKLnXrKxGhBsDJJNxsIHljrQ9i7U7NsYNM+onl1xRzvDysxyttfn+mHnh2XJg6iI+u+IO5p1HZWYCRbbeTv5QTgymoq30ckZhxdYpNE7c8KTjGrdtOHCnlWKgaYsR69cZlxDK922nUGspBGxBvikWrpCtFLNC2Gbh9OUH/EYXM2p0kxbDdkl7tUmDKrIHLy9cGT0jiWgo1CeuCKPHwm37v9ceo0ka6ggg/THqrx+G94/I4nyXQUUqoEW33xUrPaDi07eGwvgfmSTBjDoAnuPE3qfvg/2d7SVso6tlyEcgqx0Da0TPxHffrgC/xt6n74ky48a+oxarasH/U3zspVqLlpKspeqagLkM5LCTqMLvY7bHAvt5x6oUqUlIKwSRpBIte5HhE9D9sX8hW7rIowR6ZKKbmSSd2knYyPYgWwu8epzk3ZidZYFpiQLwu0eZjnjDLk8j36GK0ZrmR4lnzxJwzjNTLksjG5PhkxdSsxtNxfyxFxTdff8sUGxrcFJUzkh14DXo1dAJdkpkDxnYGJteBIN/8Ajhl47xakKbUqSAqTsCSBIva1zHtGELs0WAKl4QkHeRO0kDoMMzAU6csEfU6w6mWVSDymLi4HLneMYM0Iwn6JdD5wZaZpgLBQiJEgBgAL2noPUHGecT4dWFUisTUYEAuAYOwEQBHLE/B8rU70907ormFfYNeBIBv9YxpPZw1KdFkr/wBQljBW7EbXnfrPz2wmFKDv8jXyQtZbgLtQVX8NQEahvpmCb7GJwYXsVlpUka5U3JkA2Mg/WDO2CeazA0vUpLrdB3b3AAYXMgc5blgNU49UWm2qnTVSsBbi/TTz9LY7nTOpA/inY2nWqALUYKGLVBq3mLSTAvgJkux9erXdaSd3RX4CxBE/7nSzGZ8I8px0j1XqoqKWeo2x5dWO0KJnGocHyxpUUpsNRLaWKTF/xEmI9tsdyyN7ev43/wC/wdxiwbwXs/l8rTRmE1QP6jMSbxBKzYL0AwafM0iwckbBdVrjffpfbzxPnlRQS/wouok7f5NvrjPszxEVHIoy6kwEUyYmw33GBOU41QUkPmfziBNdRgEGxO97CPXHNLhKa2O4IFp54CZdZdZ8ChYEwfF1Ikiw5fpg1k+/qMbqqgEB1uGgxtywcfyrkouLb/tBcP3MZyFMQ9TSSUnu4MEc+eFzNcYrVF0zvBJ5yPMdcEslTCq4YsFYyWEyBBt6DnvihxCg9Lu6mmFqyUtyBj6EfTGxSTeiD2R5nhVapSNRiQFAIndvS9vfBzgeZqJSVGCqUEDqdz4rGSRefIYk7P1O/Uq5LF/Aqz1gb/8At7Yf17AquXal3w70jTq0yNoE8/cYdptV+B1ESuG5Y1m1u+hmMqF5m4M239MT0Udaxo09T6T4iAREidr7ddsLXH+Jmn3SUqilknU1ObEWj74auxjPWVKjSzux8ex1CxhhEQI8sTmqjbGQfFGkwWWXU3xCRHlqI254vZPK6ad2IZGhrWbaw62vIwKzfZzMCqTqUktfxACNwxEAcrnrOLvC2AW9/T5flviEcqb0ykVbJ6rnSFBOBlagpa9/Xpg2pUzGIK1AdP3/AN4V2aFQGrZVWEWK7aTsfUfLAHjnZJXk0YRhFj8JA5f7frhrWiCwHqx/L6xiM0GWZwYylHaA4p6E3tDw4CiusBaVNbwB4jGwiwa0zgvwXg05fvVhl8KmLyTFgPlbe+D2W0E6ai6kPxIdm5XBBB6+2CXCKtDLl0LU6Y75AF1C2wkCbgE3b1nbHKTqkQlDiwBxnJHLINW0wJ2B3+V46ziBuG1BljUJUooBJBuxMRHWxneMEe28rVUPUWuo8SjTABnZoPMDfpjvJ8Qo1qIpOrqqn4KbCdIiCNQHgGxgkiByk45JKYomCmxFgT6Xxbo9k81UFJlp+CpBDkjSL6fFFxflGOqit3jrRp1ARqIW+oKDzjy540LsqtQZdEzJhhBVWgkXkSOcC9741ymkKY/xXsDmqQD6QWd3BXUOROkr1BVdUmNxbfEHDuyFZirO9JPEQUYtqkXggKYnrPMY2XtRUdUrVNJ7tEK6uXKJ9zy6YyZtVTkzMQJJ9IwFlk2Mo2qHTP8AFQlMBSSKYIUaiRa1izFt5vyEYG8azitlKqXDiCVIIN/I35jAteFuF1ONI5fX9cVWyM+c7ef6+2JqCjbsamtCrxE3X3/LFXKg6hEzygSfYHDXX4OtTcaSOn7vgcvAqlNkZR3qE3KidJi4ZTtvubH6Y0KaoDVIt5LLeHa9pkLJ9dJPpieomkCBP5j9Rtg2MioXxApsTa4BtdZnp9cfMxw0KU01Awf8W23v9/fGDc9sz0H+ztdaSg1EdYWACA3nMTzw0AoUSraxsNidxZbyfkIk4VOH5dZXU8ll8PiJBHXYRe2ClPJP3gECYB1tJgmxi84hKW67LIscQz7lzl6KFh8TGnLAzeSYsZ6zgVnMqajik4KtOtYuQo67bar4beEcIdF+IqBeQTf64hbh7tW/1oUqQbSTGwkiw3wVz521r+xq0DT2ZAq0K7MyNRb4qSw0R8LSSCCY3nn1wz0so7uams90ygKtwQTIMjaNuhBGJ+H6KepS5Y2sbn9mRbE5zagFVgMq6ipMALzJMGB+hxZyTYotdqOBZnNqy0cyECEnRo8LGxAdgZHPYHfa2FviXZStlkpt3kKqqarKSGDT/U0kXiCT6A40vLABdSwQ3iOnz57XxzXya1UirJB5TG9vtgw2qoDQLo5OUnYgWESB01Tc4tUqdSnRSQXbnpjnJ5kCIgY6q/EAqtcw1m2+25vizQqqDpLEQNh+9sJDjKTb/gPmjDMtRQsCsgAm2qVnzkTBtbBDtnrq5WagVagdWSmLkL8O9pnV7xhYp1mUQGgE+f7OPnEM69UDvHZxtuZjynbGuK2T5I0X+GnCKuVpPUq0QDUEgyRUUW8OggATEm4Nh7MmWq0s3SZ6VXwnw94iaH6kAuu19wN+cjFDhVOu6Bq0DWVKrqU2gCIUc998ETTTKUEo0kZlpwoUkzp9YvHTF7L8adJgXhfZTKZaoWFPWxj+pVhj0EGBoPp0xw2RXKu6rahVJdRYFXMKyDYAGx9ScGs3S7zLtqEOVAkAG+8CcAON5WozUtVgAIA6ltJmbfr7Yx/JxJwbDxSQRzpMBSTDadQ5rBtJ2gzt0BwJd7sfM/SR+YwTqVxQEzo8ELceKN9rmI2E4XszmCGnVqvdgLTv9jf2xl+PGmwrssZbP7es/v5YLU6wbbCjmQQSRcbx9fviTLcTKqSJ88amiiY0ZahSq6tTvTefC0SsC0HmPXEDSLNccitwffEKZwHQF5iT7f5wQyyAhoif3vgppqmck7BFEM9ZEErqYAE258vPBZuAUQrd7q7yNxJIY2G29yMD8plKnel2ceBvDCiB/u2ksLRJwfq58Ku+qCBJknkLwPfCtY1Li+wSTbFrO9nnC6KI1A7AwNIJv4oB5i3ri92f4UKYZK1PvIOoaoK3Gg6SNrbjF3jfGFout5tcDzIjp6+mKy9pTNPuV1K15FvCACNM3mCbkb+xxF/a6RNpBOtxNgBoA3g+G1tgevp74pqtaugUuNREsHUXv6yo3HuNseyld6lR3Wp/TIDaNIJBmIJNwJBPqeWOK3GaVKqhqHQ0bwSpBvBP1xylLqQKK/FKdamuiq+pHVdKjaTOoE/iCgCP+Q6DFXLKFEADFftJxR3OqgUdUUeJQSBN7j+7r6DFbhvEmaNUMD5EH5HfFUm1Zsw1FEXaWvqldowrLmCt4M9RafUbH3GH3ivDkqUyxBkCxH6YSK2QbVCyxPKN/fF8dUSzJ2cZnimoR+IbH/GOuz3Ej3gmQD8WnVy5+G/XAri/DqtIA1E0qdiCCPoTG2LnY6uRnKMXuZvH4Tz5YeUVxdGeV9MeeLpSFCr3Z0sb2APeCwkmP82GPuV4K5p02UxTMBg1vOT08WLVbJ/DRUrOktBB33mduvTBPKuVp6Eg20spudcACOoP5YxZHqmKkc0soveA7kppkRCxeIO1x9sMGQyynUxWZIAJFxz35YoqF7sRpD8yB06iZAxb4pWzAVRSgm0xG23M/bCRTXewhDNOSVFtMGfW0D7/ACwCTitN3dVJY02KyFJjaQHjSN435X64Ef8Ajc1XJ72r4aTSaaiznfTIj0Jvv5YZHC6FYJoG0WGnlFrWwJPkrOIq+XdmL0DpAXxTuSOcekbzNrYu0g70xUdmQGYXrOxI9vrjrIZmKTMAGKSCBuw3t58sTLnKdPw1SAkAKzGSTvERYj3JxyhpJ+nWWjUWlTALDSBbeflih/57LVYptURna6paSVvabTbe2IatZKiAqwaTKarWBgz0vA6jCWOzbVs0C0rRAJY2EQBIU/hkmLdMPHI+VLoDHfhVbMTV7/u9OqaRTUTp/sIiJWBcbzyjEtOvSdij6g4vEw0dfCbi+E3P9oM0Karl6ffFncG8BKYbSrFgRMiDPTHHabjubFOm3dUHIOlitjO4+IG1jzF8FRcvQN0Z7V4PVMd0r1NVhCwfa/3w0di+xIdqjZxCgpxCMYDEiSSRuotsdycPApqKisqw2mAI2E6ojlePlgZxStWJqItEvCltSlRBMwBO7W28xi0c6F+mWspl1poKVItoRYVzBPOymLwOccsepZ6qE0VCLWLwdRHWeXrgPwQ52n4mTWkCzQrASfPcelxgq5ZswFJEEeGPsevL6Wvjlm1+5aL8Bi8ar98q/ElhqIufOAsH1+mIuKdoP6j0qupHA2sQwjUNMHw2vcb4YqfD071ZIUw3ubEHrtNsZv2t4TUoVA9aoKtasWYqosFGkA32G4G1lHnjsj5RpAyS6pDJm+01CihUAM+lgiIdWmZlixsoEm1/TArhHDjV7yq47s0gDBkliRZd+c/OD5YUshmPGIYeJ9BX15zPIgYf+HI6zfUCRJE+MX2tEct/vhJukvyKnyYFqMQCaSlr+ceeCmV4D4NbSHIv0+WGHI5YKLADEuaqCMUjs2qNC7lsqVMwJHtghlMwCYhh1BH57HFDjfElogMzBZt6+g3xX4f2hp1LagJ288FxR1qwlnuIdzJlYI5zJI5Aeci/LEuVz0prSxN4HI85kXwu8Yy7M5IC6SR4j0tfa5wQoZ+lA8SheYFumwueRHvjJ8i+SonKVsZMjWo1KbValOmxHIgsTGw2kXPTFStTUm1JQXYsTJtY8+QjYDAhs8FGum1RKW4kEg/nBwVyR1L3gurCVNog/X54EMjmmpeE6PcO4VUo1Gda9Mhm1MNB1kDZFliI8/PboK7WuKlRKMAqrGqSH8dplSpACpLASCbDbDEaysAm9TltHvgTxjKUgWZkdXMaXEaTr8B2uYBuDsYOHUvQNEFCpRFPu1BFpgggmed98ccNoqoiNjj5xyqy5lrLGhCF2gRsNwRvjpKg364p0jfBppBMm1sQ10BEDc78jHOD1xF39sRJJMyRyx3LY3os9uJ7kCxht4iQJjyBvyxX/hhwtXq1qrmFSnAI/ubePRQfng9x7hPf09APiJGn1Nr4McCyyZPK04cBQrNUYA3G5Jn8S7beUYryfAw/IX/IAONZarla9M0HZBUp6ySSxFyTIJiIIsTFsFn7QaHFR270MAIQaSLbySYNh5eQvixxysn+p3K1qZQRVUrpVBznVMCfwg2vhfTL06aqzrqBnwmRAm7Ek+I6Tz8vMYjIj0w9SzNWvWp1KR/011MKhW4MiDotMXsLc4wzZvPoyuVDFLA6epgDYgi5BkHbCN3SkykHQniQnTqXoTMyCZJm9hHPBnhHE+/ZYSnTY031uDc6Y5TYTG82nE3GlV9gsPvX0qWLEFWUyCPEsCQVPUyOvniCvxB4g06jyxdKZVFdlXTsC48IZhcwfLqHr52j/Ld94ACszLaiATAUkgFrG0nfCfnKpzWbUUqjVAiCGd3UqtpC31SpMTeTJwYJPQHIaeAdr/5uuwqnL5Z6ZdVp+I1ahgwJJCWjxGCbfhBwA4521zlN1NOmtHuxBqQxFVtA1WkKRIFoMQt73u5ThFLLwdAaJPikmTPOLweuIeNNTzVOnSYEjUxs2xYg+CL8sWclzVrQKdDZ2c4w2borXqEampqGRVgeImxLTYxJjB2sFV5bWGIAW8A2my7SPnbCnk+F0cpSKJJn8YEcgBO8AAX35+4zMdo67VKuXRKZFIJNRxq0hh4SATBv9uWIJXJ0g2O/EOIMmWnuJaSq06YmTeLgQoMTJ+9sZV2w4pWqFaNah3WnxadZLHkCYAEXPX1xr3CMyrUlCmbbm0xvb1widuOzoq1WqvmTSYtEmCumLKotHX54rjfMWafhoVcXAsZsIHMX+UA4HZ6saKNUVNQuT5esnrgVme0xRlpik71oOxMQb7xf0jF/g2YrHL6ngDVpggz6n57dMS5JuiiFWv2vuGHh8OxiPTz3xIvHe9ZUCnV8RCzMD22jHPafgtNYekmgtYqLajeSDM2kWGPnY/hNNXY6SzABtRPLYKIFxucT426GCeb4HWrGmwPd80JPMdY2aJ35Yi4hwStWYB8zppuW7yAZ0zIRYuyyTYmB0wxhJsRA3EH9kXwMqZxampAW+K7Gx8PIDl1vfGjDj5ypAktbA/BuFpSpVKQoorv4CbeNQTDm5IkEb88GMpQSn4GYlgs32APnsPLEWTK1J7o2kjUZ3WxP+4jacEl4MhUkly2+vUQZHpb2iPLGqeOCftj4Yy7SK9apptGBeaq2km2JKFcl6lFyFdbgxYqNmHkRy5QQIjFHiOXZkIMeqkwehB3g4b6dK10U+rbp9iz2qoHM0lNONQebztGnT0B53jbEGU4Wnh70KHVRqVTt5gef78+OH12UhySVkhkkE2MT1IiCeV8MOar5TMoahILhdK92CKhCmYnbTJ979MT+QuNJGZbdnHDMku/eCoT8FM3IEcvFaxN+mOMyUZzIOpSAxA8IvzMb/TAatwx21vqYMtlAMCY2ncW6RzxTqBgYFj8VjIvy5z974w/qd2Nya0MXGczVdNIiovwaWaInwyABEAXi22CFPi+TpqKS1NNoIA8KxuSB58hgBw1KvdjWNohrQ0mBA5YB1cm5zLpTRncGYRdRvBkwI5je2KY8aWmc5UOvZ7OjM1XYVKYpUjAUKQ9Qj/5CZ+GeUYLcZyxYKVDHSy2G0MdILdIkN7RipTWnTcFcuocqpZtJXRFrhRp1jXECDv0wRo516hk/C8BY2O8De8zt164EqfQy/AB41S/l6qAnX3ggDdpHQbwZ++PVsvmNOoZeoF6lfy3+mH/h+TWmBYFwPii9973Pre+KvHeJdzTZuYxojjVbGWVoQ8nUL7m3lgmtTYDAThVKoCVO24PSbxhgoaV8z154pD4/L+Cj+Qo/yW0GkFjvFvL9ThnynZcDKKjAGqC1UE/hdpJjyhiPPArszke/rBj8FIhj5tuo9vi+WHxm+uNLhGuPhklJydsznM8JOXCJRFKhS1aqisvhPWLgAnb74W+1GZVq2lW1BVExssk7cvPGy1aCtYjCT2h7Gt43oeLVOpWgmD/YSP0PQ4yzwvwNmfZMEgzLW6Hn7b4KZlU0GUZYF9onefSOuKXDwULI7lY3BBkHoQdsfeJ5wvpRJg3clRsbadvDIEnrOMso2c9lGsNRWkpQUhUDotzHIhSTsbk+vlgzkeGjvBUCQwFip5HryIx12WZ2dgVQobweXLpgpxF/5ddaAQT8BvfyxZUlYAbxpqgBIAKqN5BN7H9+WEOtnu7cVAvhRosY3B+vnFsaLU41T7ly6MAZ5bxbmfbGfU0V2poSFUOCGbYX3YQQedueGivfASZqWSzhqUqFRvhdFbSCNQkSLggE3GBvDOzsVKlWpq7yqdrQqkyqGLnSD8/ngvVokUQaZHdqpMgEkxttex8sepr/AFStMDSU1FiWuxMiwa0GZgC0YxyUt16MSLnEplaYqoihWXSSoINjtJ2DW9cZh2tzNWmFdjVZHZu7qVJggEiLwoJiYHyw78C7LUq2favpKU6ceGTDVCNwx5TP064fqWWVVC6YAMBeQHljTjXGn2KzIuK9r0fMjQsBKkGoQLaT4Sp3gGZB5fLDMe1MwrAS4LFgRp8IBNxMHQTbfz6oGY4WtM/EjLH4GDC1txt74vUMzOXKd2oBB8QkTa3ONQmbb2F8Sml2hrNFGdpOQ7jSsQpBBgHnq6f4xMWphQoKMY3ESReL7r/3jNeHZ6vqUKzd2gCzsEDkLBMWHhEE9DhjyeWWnVIAkG7Q0iRtbci5MW64EvwNFhXifHVTuwwDA1FQwW1C0yCovY3uMBeMVCa4jSCzSYmBI53u0CeXL1xxneHsNWYKU+7pydClrXBLNC2iJtJ8jsfmVOusG5XP5fYxjRhTh9wf1Ogx2YaV+HSBYD3Jn3scNtJ7YDZNRbBAPh0+UrNMVSoVf4g1u7RK6fHTdR6qxClT5GceTiTVAoLU1SJCLuD58zNjyxH22p95SKdY+hEYB5XLxTAIB2ub+V8WhuJCa++yrmqGl6gUBoJZQDvPhYT6FT6oMFqmUp00BpiBMlribTH+4352GKJpgRbbbElG6xrkKIFuYvJPI+uMvzU2oiVsqZ+u7hu7Ph3MD4eo5xtyOBzZikqSG12v1HyFsSdp65WmNLXJ8QHSLm3Lb5nAXLKQt9zc4THjTiH0PJnkSm0VmuTppReTsAek+dsVs1kdNXvWzDI0y50k6VkCdSmTC+XTASnReo7hELBAJIEwT+/ph14ZlXqZXuquXdNJ0ixlx1iJEmJJ9cVceOxHvQSyXEqbstBXqZkbM4GnVHkd4BBZpG0bmMNHB6aqQi6iqSVLqBECIEAAxO4GFzgnYuPFXEEM0KrRvcSVjqbThpkKqgE2ECd+kfLCxhu6Cr9CAaR7/bCd2xrBquXyguaja6nlTW8e5AHzw30T4b7RJ9Nz9MZDku0wq5+pmSJDMVT/AICyx9/fFMjag2h8aTkkxgoZstWr02EGm6i3QqCPqDiPNZwh1p0xqquQFHSTAJ98RJmIVq0Au5IbpIJj1Ak4Pfww4N3ld808kUyQpPNzuf8A1Ux7+WLxlxhGC7oWW5OTHrgeQGVoLTmW3dj+Jjcn98gMX0rzFoxBmas3iRsB1/7+2JFTTAN2O+OvdIUtUxjsY4qPA88eV7WE4dCgftD2fo5geIaanJwL+h/uHl9sZnmuGVFdqdSogNMwiTEiJL9INo98avm804Pwj54QO3tE95SrAhTdW1c13t57xiGaCezkxXyNM0qk94QDZZG2197c/blgz2gr/ANXhjVtcxzP6Yo8WrU4ULGnlp++KnFa1IqihtbFSXIa9xETeI6dcefng3kgr16UT0xd43xVncqXlVNgBA/zjngEPmEDDwSJM9TH03xR4lkiviUiCbAm46A9Tgn2crha6DVCsCCAhYiBNgL78+k42ylaqJJLezR+0BrqqrlqmmCARAMddxaBfnbEVXMtUeqiPoKqoDAf3deY25cpwJr9qKLAA1Y0KQSwJDwCBIK7zFpg9MQdn+HZl9FRw6UqhAaG8RQz4oiQOh3vbGVxfo/o35Kn3CaQxMXJ8/2MG8jxR2WWBH+4Cx/z5YpZOhrDSsqBpkzP+bdce/kkJiSCLR9bW88RUZJWmHRlVSqlZZUU1J30gA3MiepExP6YW89mKlKpBlSG2J8422Nowb/nHRZNNCF5rAOnlAj6Tj6eKUyZUaj5LJPnP542xXHy0Hh+4P8A59TJUMf+IvIj9CMMfDu0A7tZpuArLfSwdgGBM229LYo1s0+k6TfFQuxN25bx9OnLAqL8Dwoudo8/prClSLmi5B/1GuSQxkTYA8j59MGOHVwr35gj5wR9RhWoFwyqXMeckGPeJwVNZSt8XjG40dHTs0rIN4Ri5UMDAnhFSUU+QwQrG2Jx0jWKvaCsTUReVz+Q+/2xCANMEQbx98fONU5riDHh/PHdOm1tW+8/v1xrxwuNmeT2UayHntgW2YFF5iQ457TEegsRfBzOUpEjbArP2XVCmCLHnyMfTC5salBon6fM5mE0u6hZYAMZG1x4QTB22nABoZgEksdlANyeQG/lzwTSmGuq6TOxA+xsB6dMaD2CyVBPE7o9UmAwWAs8h5+Z35Yx4sexnoXf4f8AYPN06r1c1TRKdQTpLkuCDaVXw7HmZGNF7hKKQLW3JJPuTc4v5vPKg3gdcIvFOP6wwnbl9saZJdk0FsxxIb8tiOYItI64gTMh2WGBuNvzG6nyxnXE+NmYmx5Tz5x7RiLsnxYvnsuomDUgz6H54Xi6DZpHbXiP8tw6u34qg7lPVrH5A4x6jR0gFbRh+/jFmTpydEbEmofUzH3wkFYGBk0khoBTJ1jUgC7EgAeZgR9hjceEZEZbLU6C7geI9WNyfck4yD+GHDjV4gGIOikpqGevwr959sarxXPhCSTYKzt5Io/MwPQHAiuKsMnegzlKcnUdht+Zx8d5qk9BjMOD8R4hmKorUXZg0HSf9ICTYnyFrXxp1OiQCSZZhcjbblhsc+a0hZRr0+UG1GcXGNoGA3D2suowYHhna3PBLfdh7YtB2iciKqIxn/8AFnOillUeYIqgA35q3TGgVxHLCN/EHh1LMLQo1qopK1WxiZIVoUTYHzOOyVWwIz/I8epNRsJeyKACSTHIRzOKmVpVO8VGpMNT6SCCDqJkLcW+I3jGg8J4FSyKoqHVp1BajgalDXO0T+mC9ShTRkep42LSrsBKmPwkAQPvOPMlKEZOX7/6HSb0gK/ZNDlykIK5aRVKghVuNOmL2N235xYAXeyPZulkyTPeVSYNQiIBuFA/DYCeuC1PNkOWKakiJkTO8QfL92xHV0lWdWdZ8UaeY6yY5cowsssm1vQUluySt2aoMe87lNW/w2J3BK7E+cYGcT4lTpgu7xfRqJsCCLeV2HyxOO1DU6bd5T1CLBTBvyE73xn/AG27Q0TXpUp1olRXqztG8AxdoY36x5x3H6klx/yC6RqnBM4vc+OVFyG/uBvNr/sYj4nTYrpJBXVIm3LkZmPLFxgDTlIZWW0bQdvaMCKJZh4wwItcz8vLEssm4qDY0V6ZLSrFhq2BEj9cQ0aQRtrQSCeV9p6c4xYdgBygY4V5xuKFVKzO1pCQfKfffr8hjsIVbeVPzHT1xJUqBRewxCKhYEAW6kx523+uGAW0OPVsvPiXb7Yr0qp2I8UbdYx7+bYWPh9pHvi+BNWLJmj8Ac92n/EfbBlmthd7PVZpIbfCNvTBsPiXpsXQv8UP9cf8f1xPIIF774EdsK7LVplQTYzHqMVGzpi+NuJ/YjLN1JhnPZhY0g3/ACwIqIrwh2NjPSJxROc3/fviSlRDozdLjzG/6Y7I0kIlcghSXLKQqgEgdSfucWc1mmTuiltTKPY3/KcIXD8z3+bpqjECTedxvF+sRhh4zxM6yqx4BA8m2J9gY+eMagoyTNEppwY29oO0IWm2tvCdvXyxl+b4rWe62m375Y5rU2Yy0t6mfvjtSNhyw7kZaKFbKkgMxJbn64I9nqwpZihUOy1FJ9JE/TEFZ5BHz+n64q1R+ETfe/7ucDb7D0a5/EnJa07widKUypHSL/c4zssIg+2Nj7M1kzmQyzN4g1I0qk8yo0GfljKuK5I0K1Wg+9Nok/iXdW9wR7zhMg8DQf4UZbTl61YiDUfSD/tQfqzfLDM1HXq1idQEiPw9MRdkchoyVFI/BJ/9vEfqcEatoPlBwVHoVstcOEKAABGLjsACegnFTKmdjiLitWKZB/FCj3tizdRE9OMimlVBUEhRti6tRuWlfbFPh4ZQFQMRFgxmPpgirt0GDBaBIr1KTG5c+2My/i1lqj06TUoJok1NMElojp0AONQzLvG4j0wk8Y4w1Kqw7slAol9gN55XxP5E+EbQErEvhfaVq1LWlFqirujRE8xO59fLblh84RUp5mipEIV/+KR4QJXbkLdBgXwrMUFpAFFo6yZEQDPwz18MDEVfs6nfK6F6ZVd1NiNhBm/rjzMjjJ9aKJtbDtfSBpBGoQSNQEeZ/fPFvL11QuWjREhpEYVaHCqNNw5aqTN2Z7XPPSAAJ69MGmqAMtNwNLSWaxBBlRDA2AkbdPPE3KnoPmxO7V54K4NMmCx0qwsGMyRzgBtvPbA/sPwSk+fptWpl2OtlLSQXUSJBta5jqB0xd4xnEpV2ZlZlSQSIPiMHyiFESOZGOqubqZapRZKa1UDf3aWFrOGuLTO2LYZyVLqybRqlWsiAht/mb88Uy9Oov4WEyDhcyHGP52uF7lyKaSas6RfZQVgsSR0FpwRzWaVLAWnZR+Qws8kk+tFKjx12ZM2KmZQrLLuNx1H64gzLMPiNp3E29p5Y+ZasVjVcbGPwnG9RpWFsl06zM+GOR3m/2t74nUQWPXYYhakN0OmegEGcRg1AJPivcAcuovjqs4tZOh45mWO52sOQxdrU6g3AI5A3OIOD5gliDSbeDcAjzHXDDUy6spBmOeqQf/6FvrjTjtLYjlsudm6n9NbRFoww0zhW4Lpp+BbLyv1w0UHkYzz7Ztxu4oUu2GYK1EExK/ngRRpa9yZ5/wD6w5ce4a1QK63Kzbr/ANYTq9MKSPCpG4O/yxqwyTjRnypqVnq6qogXPM8h6dTA3xLwSp4pwPz1IsshgINp5/45Y+cMzuk6WswwMu9CY5JM+9ruzZE5nLggi7qv/wBlj6j3wE4NmtYIYywvJ3IP3g/cYe6PFwovfC/xHs8pc1qB0zJKDbz09PT7YmrapjZErtFGtVAtivWWfEu4+3MY9Xy25XfoTv8AsYJ0OztU0kq0gHBHiVd1vsR19PPE9LYqTYJUjS3W8zvO+K5OCWd4a0HVSYEcypH5YE1KAiQYO8z+7YMaYHaH7+HXbRMt/QrALTJlal/Cx/u8jtI2t64P/wAR+Fd+aFejDB2Sm5BmVYwrAjeCY98YoMzcSZPIeeNN7K5yrSpUidQWFLIwPI9DsbYM40dFmxcPzKiESTpsYUwItGqInynE+aoSDGK1PjSH4AzyPwqx/LHf/koF6dWP+Dfphk1QGfcoPY4o8YQuyr0YG3lfFXM9p6Y+GmxI62xT4RxCvmKpYU9KqLMZ0kzsW9J2xOU0/tQVGtjblzYHfFnzBxWylabMNJ+nsf1jFpwBe+NMeiTKGffwk4U+JZpBNN2UMykgHmDa3Xphm4nVkRhI7dZQd2tZQwdCBq5QZ3HrjN8lckNEB9p8u701ZKoQBl1kG/SzREAn3wPPaGvl9KOmtBEBnUvaxZVBJGpZttsZ63+CZlq4LOAtNDst9TCG2M2/z0xcr5ukAO9oqy1CZYKAQIEcr87zPnjDaj9tDU6Lq8RyzU5LAzbxTMdIETHnOL2YyyNTWSRqcQBtp31Ry/P3xNksnksxR7rVewEtBEbaR/jEdfMpRallx49TBFJNx7x4oEn23xBxt67Gv8i3w/gQzLVKVQMqq7lyDcw5Ag+0T646zWUXKT3rFlp+GiJkkfhHmR18pw5pk1R5UeJibkm5ME843E/PGbfxK4yvftliY7sI4YEzqKT6H4tvPGqMZSdExt7L1e7ytSs5VdbF5YwqiSt25RB+eOM3LGdaQYIKkEbcjO0bYynhmQzGcdqaEEqCQHYhZEKWi97gWHMYJP2Fza6VIFQwbJU0hRP+4A3Mm2DP48W9zp/gMcjSqiNoO9xiA0PFKmJ3HI46ptaBytjxeBJ5YutFTtzHPyxw9aN+eKuaqHUoF7arCY3v9fpizw7Ls9RSx2JOmBbkLjfDqAOQw8K4eQA1p3Ijb3nBzL1I5W6z+Ufnirk18Jti2u07D9/PGuMaBxXoIzFdUq7QG8vz2wcyOZ85wK4lRFQQfv8AuN8LzZmtlmgS69Cbj3wmTFe0UhNR0aZQzQNsezmRp1Vhh7jfCZw3tIjWJhuhwzZTiKnnjM4tMupKSFTj/ZfMU1dqR7wAHSB8Q9ufqPlhT7P5VofvFOnoZmfLoTttONppVgcU+K8OpMrOVhgJ1LYk8p5H3w8Zv0lPD7EyrMU6q/ArOtrbtJtYATHmcMKA5bTTqOrO66tI3U8weu4v64Jrw0rEGF3Mbn3xTzvCaRmof6b3AO/W5674skqM/wByZHmMsgXvGUH15/lifhWc1KTl/DHMCxO8Ec8UOH1qlQGk6a1IieUdd7YP5SnSoUlDP5AcyfQXJxHI60uzThjbvwK0WdgCz3jYWHtz+uA/GOyuXrmWSG6qSs+sb++CmXBNyCB0Ig4nqbTzxl2naNjSa2AeynA0oVWT4kIlQ0HSykQQY3IY3/24fuDcQFKotNmJp1DpEn4W5R0B2jrHnhXWuiElxJYEJG+sbDzkah5TOCK8O/mKTju6gefCWV1G1iDEbzv5Y3Y5J47fZ5maPHI0jSFQcsdRgPkOJqqrTdwzKAC0iTFpPmcX/wCaBiDhk0yTI6+WpMdb00JH4ioJxOgAFoA6cscFxfFFcxpOk/CdsFpIBcr0VN+fXEK5qCVaxHyI2keXUcsQHMwf9v2x7MKCP3sbH6YDf4CQ12Ba9oxFmcujqVMMDYg8xi1k8vPnynFtslP/AFiTtjH5z7U0Hy1Y0grItNyabEnxAmVjlKgkT64h4z2rq1RTCMAqhSTpuW2Mz68sbzxzgqOP6ihlj9yDbGJ/xL7P0sq6GiIDzK8gRBEdPTyxNQVrRzIuznG6or0ySreIDxiQCZWQBEGGI9/TGl8TzEsIdoXxAxPimZvIG/IYz/sjl8maalpev/axsCLyBaRF+ZtiWj2gejXl01UnsIsYncTufK3tjLlXKdLQ3hqHCs6Kjq5KyqmQCd9rr9cI/aHsRVzWZatTFMqx8TMSGBHhkQYI0hbYKZbNrUJq0x4P9MgAh7iZ0mLD7c8fc5n6hqwtR0TSTC6ocDkY2a5nrbyxOGVqWv3v+gVZa7EdnqNKgroFL+KX/Fc7TytB85nDFwt9QIKFWHMxf0M8jywH7KaEpdwSEqkg6Z3OkbfKYxPxQFW1tAbaAAJ8zPoBGOnJ/qo6Kj6YrWu2lbH8REiB5xzx9o5RN4+p5cvbFlKTH4UYjyBx7+Tefh0zaSQJxuvVD0UBlyp1dWgx05T9LYN8LS09fsP8nFc5FgQpZZMmBJ29sEaKhVA57evXFce5WB6CnDanhP7t+7++LannNuuKFCmImdt/lAx2xBBE/wCMago7qZkMSqBn9P12H3xw/DXadRRfL4m+sDFvI2HQfX36emLtaqoHtBH798E5oU+JcLphfErT/ctj0mLg9bb3vjvg3DnRQ38xqTkCDq9wdj5YY+GjWHWq4AkBA0G0bEHcbefni02RpRqMSPCxVjAgRzJm0frictk7pg+jnwrR3nh66OfSNU7c8dZ3ius90kud2gbAHyJm4+mOKnC9J7xSrIIfUyr4hHTlbni7Xp02QPS7qnqIAqLB8R9I87HC8EH6surK9PM20sSp6MI++I8040mYiDyxY4vwtnp6meXWINwPlNsezfDVKDUNB2DqQFPTUCbHytOBxG+qBaTOoK0FuRqLMNupPXFjLBKJ1ajUq82PIdB/aMUadRg7I7aXkqAOg6z9sS5SjMnkAdUbSP7jO2/0wjxlo5Uwrw+s9QtVrMFp/gQTP/ImbzyEYFZ3tUDV7mkjl9oiLnbfmdvfBAZ9J/qmCPhZbqPU8ve2IezSUa+eNQlXdBCEfUnlI2HSfPCcF2x55Go6Zo3ZjgYooGeGqkeJunkvQem+GagLe+KOSqiBi1Sa3zxaEUYpSbK/Eckj7gT154X83SqUm8IlY5G49eo+WGSo8nEVZLThZwXZyYsUeLsCwvI3Hl+mJ6nEC6g6SOhnEfF8nI1J8Y2/Q9VP+cC8rxBXGkEKw3RjBHz3HmMQcmtFEkwn/wCbC2YEnyE4t5HOvUsqEA/3R9ADgHUr0UvUqD0UST8sXclxVqjaKSmlTHxObufIcl+uApMNIZ8umm2olugO3qeWLUwNzP79cU8oAAANv388WiuLJE2V6tYiZuOh/d8ZT/Fzh+qilen4kWp4o/DIi/lMDGrVkwFzGWR2ZGjxAhgRZhsQw9MK9Hdn544fm2RwUMSCDEbc9/bB/gudRq1M5kF6VMkaRFp2/wCQHQ4D8eyAy2cq0QbI5C+akSPoR8sd0nhhHO1vPb9+eFyQTDE2bMV6eYT+lVVx1Fip5Ejl6c+mJhlkpqCurwj4ubHrvAk9MLvZ3L1DTCx3WmDpn4nndh0stuUHFnM1q7a6SOooqdBd4AsIKq28zfnHUWx5vC5PYz10F14cucpavAXViBqLCCDF2W9xf5Yp5/J5hFVWVDEQ2okek7n1OOuF5cZSh3nieoR4jTMqOdyLQJJ/TFL/AMswQO1YtMgktAmSQAvIhd7YtGlV9iM//9k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8964752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3534</TotalTime>
  <Words>602</Words>
  <Application>Microsoft Office PowerPoint</Application>
  <PresentationFormat>On-screen Show (4:3)</PresentationFormat>
  <Paragraphs>111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“The past is a foreign country… they do things differently there.”                             -   L. P. Hartley</vt:lpstr>
      <vt:lpstr>“All novels are historical… but some are more historical  than others.”                     -   George Orwell                                     (sort of…)</vt:lpstr>
      <vt:lpstr>“Nouns always trump adjectives,  and in the phrase ‘historical fiction,’  it is important to remember  which is which.”                     - Thomas Mallon                                                (novelist and critic)</vt:lpstr>
      <vt:lpstr>Historical fiction: my working definition (most of the time)</vt:lpstr>
      <vt:lpstr>Historical fiction: my working definition (for YA &amp; children’s)</vt:lpstr>
      <vt:lpstr>Popular trends  and where they come from</vt:lpstr>
      <vt:lpstr>Why write reviews?</vt:lpstr>
      <vt:lpstr>Why write reviews?</vt:lpstr>
      <vt:lpstr>Why write reviews?</vt:lpstr>
      <vt:lpstr>Janice Harayda: Eight tips for writing good book reviews</vt:lpstr>
      <vt:lpstr>More tips for historical  fiction book reviews</vt:lpstr>
      <vt:lpstr>The rise of the book blog</vt:lpstr>
      <vt:lpstr>The historical fiction blogosphere</vt:lpstr>
      <vt:lpstr>The KidLit blogosphere</vt:lpstr>
      <vt:lpstr>PowerPoint Presentation</vt:lpstr>
      <vt:lpstr>PowerPoint Presentation</vt:lpstr>
    </vt:vector>
  </TitlesOfParts>
  <Company>Booth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Multi-Period Epics</dc:title>
  <dc:creator>refdesk</dc:creator>
  <cp:lastModifiedBy>sjohnson</cp:lastModifiedBy>
  <cp:revision>407</cp:revision>
  <dcterms:created xsi:type="dcterms:W3CDTF">2006-02-09T01:41:20Z</dcterms:created>
  <dcterms:modified xsi:type="dcterms:W3CDTF">2015-10-27T13:37:04Z</dcterms:modified>
</cp:coreProperties>
</file>